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3"/>
  </p:notesMasterIdLst>
  <p:sldIdLst>
    <p:sldId id="256" r:id="rId2"/>
    <p:sldId id="334" r:id="rId3"/>
    <p:sldId id="325" r:id="rId4"/>
    <p:sldId id="346" r:id="rId5"/>
    <p:sldId id="354" r:id="rId6"/>
    <p:sldId id="355" r:id="rId7"/>
    <p:sldId id="348" r:id="rId8"/>
    <p:sldId id="326" r:id="rId9"/>
    <p:sldId id="340" r:id="rId10"/>
    <p:sldId id="280" r:id="rId11"/>
    <p:sldId id="329" r:id="rId12"/>
    <p:sldId id="330" r:id="rId13"/>
    <p:sldId id="331" r:id="rId14"/>
    <p:sldId id="281" r:id="rId15"/>
    <p:sldId id="332" r:id="rId16"/>
    <p:sldId id="282" r:id="rId17"/>
    <p:sldId id="283" r:id="rId18"/>
    <p:sldId id="304" r:id="rId19"/>
    <p:sldId id="341" r:id="rId20"/>
    <p:sldId id="349" r:id="rId21"/>
    <p:sldId id="350" r:id="rId22"/>
    <p:sldId id="351" r:id="rId23"/>
    <p:sldId id="352" r:id="rId24"/>
    <p:sldId id="353" r:id="rId25"/>
    <p:sldId id="357" r:id="rId26"/>
    <p:sldId id="342" r:id="rId27"/>
    <p:sldId id="344" r:id="rId28"/>
    <p:sldId id="343" r:id="rId29"/>
    <p:sldId id="303" r:id="rId30"/>
    <p:sldId id="319" r:id="rId31"/>
    <p:sldId id="305" r:id="rId32"/>
    <p:sldId id="333" r:id="rId33"/>
    <p:sldId id="306" r:id="rId34"/>
    <p:sldId id="320" r:id="rId35"/>
    <p:sldId id="301" r:id="rId36"/>
    <p:sldId id="335" r:id="rId37"/>
    <p:sldId id="323" r:id="rId38"/>
    <p:sldId id="302" r:id="rId39"/>
    <p:sldId id="324" r:id="rId40"/>
    <p:sldId id="317" r:id="rId41"/>
    <p:sldId id="318" r:id="rId42"/>
    <p:sldId id="336" r:id="rId43"/>
    <p:sldId id="356" r:id="rId44"/>
    <p:sldId id="358" r:id="rId45"/>
    <p:sldId id="347" r:id="rId46"/>
    <p:sldId id="272" r:id="rId47"/>
    <p:sldId id="273" r:id="rId48"/>
    <p:sldId id="270" r:id="rId49"/>
    <p:sldId id="307" r:id="rId50"/>
    <p:sldId id="262" r:id="rId51"/>
    <p:sldId id="267" r:id="rId52"/>
    <p:sldId id="263" r:id="rId53"/>
    <p:sldId id="265" r:id="rId54"/>
    <p:sldId id="264" r:id="rId55"/>
    <p:sldId id="266" r:id="rId56"/>
    <p:sldId id="271" r:id="rId57"/>
    <p:sldId id="286" r:id="rId58"/>
    <p:sldId id="339" r:id="rId59"/>
    <p:sldId id="309" r:id="rId60"/>
    <p:sldId id="308" r:id="rId61"/>
    <p:sldId id="345" r:id="rId6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070" autoAdjust="0"/>
  </p:normalViewPr>
  <p:slideViewPr>
    <p:cSldViewPr>
      <p:cViewPr varScale="1">
        <p:scale>
          <a:sx n="104" d="100"/>
          <a:sy n="104" d="100"/>
        </p:scale>
        <p:origin x="1746"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lt-L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B97966-12A8-477F-85BA-8E2822C2F6BB}" type="datetimeFigureOut">
              <a:rPr lang="lt-LT" smtClean="0"/>
              <a:t>2024-04-08</a:t>
            </a:fld>
            <a:endParaRPr lang="lt-LT"/>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lt-L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lt-L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lt-L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40E014-D70F-464A-8CB5-8B53451BA6F8}" type="slidenum">
              <a:rPr lang="lt-LT" smtClean="0"/>
              <a:t>‹#›</a:t>
            </a:fld>
            <a:endParaRPr lang="lt-LT"/>
          </a:p>
        </p:txBody>
      </p:sp>
    </p:spTree>
    <p:extLst>
      <p:ext uri="{BB962C8B-B14F-4D97-AF65-F5344CB8AC3E}">
        <p14:creationId xmlns:p14="http://schemas.microsoft.com/office/powerpoint/2010/main" val="524012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PLAN:</a:t>
            </a:r>
            <a:r>
              <a:rPr lang="en-US" baseline="0" dirty="0"/>
              <a:t> </a:t>
            </a:r>
            <a:r>
              <a:rPr lang="en-US" baseline="0" dirty="0" err="1"/>
              <a:t>viskas</a:t>
            </a:r>
            <a:r>
              <a:rPr lang="en-US" baseline="0" dirty="0"/>
              <a:t> </a:t>
            </a:r>
            <a:r>
              <a:rPr lang="en-US" baseline="0" dirty="0" err="1"/>
              <a:t>kas</a:t>
            </a:r>
            <a:r>
              <a:rPr lang="en-US" baseline="0" dirty="0"/>
              <a:t> </a:t>
            </a:r>
            <a:r>
              <a:rPr lang="en-US" baseline="0" dirty="0" err="1"/>
              <a:t>vyksta</a:t>
            </a:r>
            <a:r>
              <a:rPr lang="en-US" baseline="0" dirty="0"/>
              <a:t> pries </a:t>
            </a:r>
            <a:r>
              <a:rPr lang="en-US" baseline="0" dirty="0" err="1"/>
              <a:t>pradedant</a:t>
            </a:r>
            <a:r>
              <a:rPr lang="en-US" baseline="0" dirty="0"/>
              <a:t> </a:t>
            </a:r>
            <a:r>
              <a:rPr lang="en-US" baseline="0" dirty="0" err="1"/>
              <a:t>rasyt</a:t>
            </a:r>
            <a:r>
              <a:rPr lang="en-US" baseline="0" dirty="0"/>
              <a:t> </a:t>
            </a:r>
            <a:r>
              <a:rPr lang="en-US" baseline="0" dirty="0" err="1"/>
              <a:t>koda</a:t>
            </a:r>
            <a:r>
              <a:rPr lang="en-US" baseline="0" dirty="0"/>
              <a:t>,</a:t>
            </a:r>
          </a:p>
          <a:p>
            <a:r>
              <a:rPr lang="en-US" baseline="0" dirty="0"/>
              <a:t>CODE: </a:t>
            </a:r>
            <a:r>
              <a:rPr lang="en-US" baseline="0" dirty="0" err="1"/>
              <a:t>rasom</a:t>
            </a:r>
            <a:r>
              <a:rPr lang="en-US" baseline="0" dirty="0"/>
              <a:t> </a:t>
            </a:r>
            <a:r>
              <a:rPr lang="en-US" baseline="0" dirty="0" err="1"/>
              <a:t>koda</a:t>
            </a:r>
            <a:r>
              <a:rPr lang="en-US" baseline="0" dirty="0"/>
              <a:t> </a:t>
            </a:r>
            <a:r>
              <a:rPr lang="en-US" baseline="0" dirty="0" err="1"/>
              <a:t>ir</a:t>
            </a:r>
            <a:r>
              <a:rPr lang="en-US" baseline="0" dirty="0"/>
              <a:t> </a:t>
            </a:r>
            <a:r>
              <a:rPr lang="en-US" baseline="0" dirty="0" err="1"/>
              <a:t>komitinam</a:t>
            </a:r>
            <a:r>
              <a:rPr lang="en-US" baseline="0" dirty="0"/>
              <a:t> I </a:t>
            </a:r>
            <a:r>
              <a:rPr lang="en-US" baseline="0" dirty="0" err="1"/>
              <a:t>I</a:t>
            </a:r>
            <a:r>
              <a:rPr lang="en-US" baseline="0" dirty="0"/>
              <a:t> </a:t>
            </a:r>
            <a:r>
              <a:rPr lang="en-US" baseline="0" dirty="0" err="1"/>
              <a:t>centrine</a:t>
            </a:r>
            <a:r>
              <a:rPr lang="en-US" baseline="0" dirty="0"/>
              <a:t> </a:t>
            </a:r>
            <a:r>
              <a:rPr lang="en-US" baseline="0" dirty="0" err="1"/>
              <a:t>kodo</a:t>
            </a:r>
            <a:r>
              <a:rPr lang="en-US" baseline="0" dirty="0"/>
              <a:t> </a:t>
            </a:r>
            <a:r>
              <a:rPr lang="en-US" baseline="0" dirty="0" err="1"/>
              <a:t>repozitorija</a:t>
            </a:r>
            <a:br>
              <a:rPr lang="en-US" baseline="0" dirty="0"/>
            </a:br>
            <a:r>
              <a:rPr lang="en-US" sz="1200" b="0" i="0" u="none" strike="noStrike" kern="1200" baseline="0" dirty="0">
                <a:solidFill>
                  <a:schemeClr val="tx1"/>
                </a:solidFill>
                <a:latin typeface="+mn-lt"/>
                <a:ea typeface="+mn-ea"/>
                <a:cs typeface="+mn-cs"/>
              </a:rPr>
              <a:t>Need to have a Vision -&gt; goal for all participants</a:t>
            </a:r>
          </a:p>
          <a:p>
            <a:r>
              <a:rPr lang="lt-LT" sz="1200" b="0" i="0" u="none" strike="noStrike" kern="1200" baseline="0" dirty="0" err="1">
                <a:solidFill>
                  <a:schemeClr val="tx1"/>
                </a:solidFill>
                <a:latin typeface="+mn-lt"/>
                <a:ea typeface="+mn-ea"/>
                <a:cs typeface="+mn-cs"/>
              </a:rPr>
              <a:t>Idea</a:t>
            </a:r>
            <a:r>
              <a:rPr lang="lt-LT" sz="1200" b="0" i="0" u="none" strike="noStrike" kern="1200" baseline="0" dirty="0">
                <a:solidFill>
                  <a:schemeClr val="tx1"/>
                </a:solidFill>
                <a:latin typeface="+mn-lt"/>
                <a:ea typeface="+mn-ea"/>
                <a:cs typeface="+mn-cs"/>
              </a:rPr>
              <a:t> -&gt; </a:t>
            </a:r>
            <a:r>
              <a:rPr lang="lt-LT" sz="1200" b="0" i="0" u="none" strike="noStrike" kern="1200" baseline="0" dirty="0" err="1">
                <a:solidFill>
                  <a:schemeClr val="tx1"/>
                </a:solidFill>
                <a:latin typeface="+mn-lt"/>
                <a:ea typeface="+mn-ea"/>
                <a:cs typeface="+mn-cs"/>
              </a:rPr>
              <a:t>Planning</a:t>
            </a:r>
            <a:r>
              <a:rPr lang="lt-LT" sz="1200" b="0" i="0" u="none" strike="noStrike" kern="1200" baseline="0" dirty="0">
                <a:solidFill>
                  <a:schemeClr val="tx1"/>
                </a:solidFill>
                <a:latin typeface="+mn-lt"/>
                <a:ea typeface="+mn-ea"/>
                <a:cs typeface="+mn-cs"/>
              </a:rPr>
              <a:t> -&gt; </a:t>
            </a:r>
            <a:r>
              <a:rPr lang="lt-LT" sz="1200" b="0" i="0" u="none" strike="noStrike" kern="1200" baseline="0" dirty="0" err="1">
                <a:solidFill>
                  <a:schemeClr val="tx1"/>
                </a:solidFill>
                <a:latin typeface="+mn-lt"/>
                <a:ea typeface="+mn-ea"/>
                <a:cs typeface="+mn-cs"/>
              </a:rPr>
              <a:t>Strategy</a:t>
            </a:r>
            <a:r>
              <a:rPr lang="lt-LT" sz="1200" b="0" i="0" u="none" strike="noStrike" kern="1200" baseline="0" dirty="0">
                <a:solidFill>
                  <a:schemeClr val="tx1"/>
                </a:solidFill>
                <a:latin typeface="+mn-lt"/>
                <a:ea typeface="+mn-ea"/>
                <a:cs typeface="+mn-cs"/>
              </a:rPr>
              <a:t> -&gt; </a:t>
            </a:r>
            <a:r>
              <a:rPr lang="lt-LT" sz="1200" b="0" i="0" u="none" strike="noStrike" kern="1200" baseline="0" dirty="0" err="1">
                <a:solidFill>
                  <a:schemeClr val="tx1"/>
                </a:solidFill>
                <a:latin typeface="+mn-lt"/>
                <a:ea typeface="+mn-ea"/>
                <a:cs typeface="+mn-cs"/>
              </a:rPr>
              <a:t>Success</a:t>
            </a:r>
            <a:endParaRPr lang="lt-LT" sz="1200" b="0"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What are the thing that should be in the agenda/mind:</a:t>
            </a:r>
            <a:endParaRPr lang="en-US" sz="1200" b="0" i="0" u="none" strike="noStrike" kern="1200" baseline="0" dirty="0">
              <a:solidFill>
                <a:schemeClr val="tx1"/>
              </a:solidFill>
              <a:latin typeface="+mn-lt"/>
              <a:ea typeface="+mn-ea"/>
              <a:cs typeface="+mn-cs"/>
            </a:endParaRP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customer</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client</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software</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requirement</a:t>
            </a:r>
            <a:r>
              <a:rPr lang="lt-LT" sz="1200" b="0" i="0" u="none" strike="noStrike" kern="1200" baseline="0" dirty="0">
                <a:solidFill>
                  <a:schemeClr val="tx1"/>
                </a:solidFill>
                <a:latin typeface="+mn-lt"/>
                <a:ea typeface="+mn-ea"/>
                <a:cs typeface="+mn-cs"/>
              </a:rPr>
              <a:t>, </a:t>
            </a:r>
          </a:p>
          <a:p>
            <a:r>
              <a:rPr lang="en-US" sz="1200" b="0" i="0" u="none" strike="noStrike" kern="1200" baseline="0" dirty="0">
                <a:solidFill>
                  <a:schemeClr val="tx1"/>
                </a:solidFill>
                <a:latin typeface="+mn-lt"/>
                <a:ea typeface="+mn-ea"/>
                <a:cs typeface="+mn-cs"/>
              </a:rPr>
              <a:t>•enhancement request, bug fix, line-of-business,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features</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idea</a:t>
            </a:r>
            <a:endParaRPr lang="lt-LT" sz="1200" b="0" i="0" u="none" strike="noStrike" kern="1200" baseline="0" dirty="0">
              <a:solidFill>
                <a:schemeClr val="tx1"/>
              </a:solidFill>
              <a:latin typeface="+mn-lt"/>
              <a:ea typeface="+mn-ea"/>
              <a:cs typeface="+mn-cs"/>
            </a:endParaRPr>
          </a:p>
          <a:p>
            <a:endParaRPr lang="lt-LT"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Break work down into smaller, manageable chunks for quicker deployments</a:t>
            </a:r>
          </a:p>
          <a:p>
            <a:r>
              <a:rPr lang="lt-LT" sz="1200" b="1" i="0" u="none" strike="noStrike" kern="1200" baseline="0" dirty="0" err="1">
                <a:solidFill>
                  <a:schemeClr val="tx1"/>
                </a:solidFill>
                <a:latin typeface="+mn-lt"/>
                <a:ea typeface="+mn-ea"/>
                <a:cs typeface="+mn-cs"/>
              </a:rPr>
              <a:t>Addresses</a:t>
            </a:r>
            <a:endParaRPr lang="lt-LT"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changes and evolutions according to a continuous improvement process and continuous feedback.</a:t>
            </a:r>
          </a:p>
          <a:p>
            <a:r>
              <a:rPr lang="lt-LT" sz="1200" b="1" i="0" u="none" strike="noStrike" kern="1200" baseline="0" dirty="0" err="1">
                <a:solidFill>
                  <a:schemeClr val="tx1"/>
                </a:solidFill>
                <a:latin typeface="+mn-lt"/>
                <a:ea typeface="+mn-ea"/>
                <a:cs typeface="+mn-cs"/>
              </a:rPr>
              <a:t>Requirements</a:t>
            </a:r>
            <a:r>
              <a:rPr lang="lt-LT" sz="1200" b="0" i="0" u="none" strike="noStrike" kern="1200" baseline="0" dirty="0">
                <a:solidFill>
                  <a:schemeClr val="tx1"/>
                </a:solidFill>
                <a:latin typeface="+mn-lt"/>
                <a:ea typeface="+mn-ea"/>
                <a:cs typeface="+mn-cs"/>
              </a:rPr>
              <a:t>: </a:t>
            </a:r>
          </a:p>
          <a:p>
            <a:r>
              <a:rPr lang="en-US" sz="1200" b="0" i="0" u="none" strike="noStrike" kern="1200" baseline="0" dirty="0">
                <a:solidFill>
                  <a:schemeClr val="tx1"/>
                </a:solidFill>
                <a:latin typeface="+mn-lt"/>
                <a:ea typeface="+mn-ea"/>
                <a:cs typeface="+mn-cs"/>
              </a:rPr>
              <a:t>Training on tools and metrics in order to have enough visibility of the project’s development.</a:t>
            </a:r>
            <a:endParaRPr lang="lt-LT" sz="1200" b="0" i="0" u="none" strike="noStrike" kern="1200" baseline="0" dirty="0">
              <a:solidFill>
                <a:schemeClr val="tx1"/>
              </a:solidFill>
              <a:latin typeface="+mn-lt"/>
              <a:ea typeface="+mn-ea"/>
              <a:cs typeface="+mn-cs"/>
            </a:endParaRPr>
          </a:p>
          <a:p>
            <a:endParaRPr lang="lt-LT" sz="1200" b="0" i="0" u="none" strike="noStrike" kern="1200" baseline="0" dirty="0">
              <a:solidFill>
                <a:schemeClr val="tx1"/>
              </a:solidFill>
              <a:latin typeface="+mn-lt"/>
              <a:ea typeface="+mn-ea"/>
              <a:cs typeface="+mn-cs"/>
            </a:endParaRPr>
          </a:p>
          <a:p>
            <a:r>
              <a:rPr lang="lt-LT" sz="1200" b="1" i="0" u="none" strike="noStrike" kern="1200" baseline="0" dirty="0" err="1">
                <a:solidFill>
                  <a:schemeClr val="tx1"/>
                </a:solidFill>
                <a:latin typeface="+mn-lt"/>
                <a:ea typeface="+mn-ea"/>
                <a:cs typeface="+mn-cs"/>
              </a:rPr>
              <a:t>Here</a:t>
            </a:r>
            <a:r>
              <a:rPr lang="lt-LT" sz="1200" b="1" i="0" u="none" strike="noStrike" kern="1200" baseline="0" dirty="0">
                <a:solidFill>
                  <a:schemeClr val="tx1"/>
                </a:solidFill>
                <a:latin typeface="+mn-lt"/>
                <a:ea typeface="+mn-ea"/>
                <a:cs typeface="+mn-cs"/>
              </a:rPr>
              <a:t> </a:t>
            </a:r>
            <a:r>
              <a:rPr lang="lt-LT" sz="1200" b="1" i="0" u="none" strike="noStrike" kern="1200" baseline="0" dirty="0" err="1">
                <a:solidFill>
                  <a:schemeClr val="tx1"/>
                </a:solidFill>
                <a:latin typeface="+mn-lt"/>
                <a:ea typeface="+mn-ea"/>
                <a:cs typeface="+mn-cs"/>
              </a:rPr>
              <a:t>you</a:t>
            </a:r>
            <a:r>
              <a:rPr lang="lt-LT" sz="1200" b="1" i="0" u="none" strike="noStrike" kern="1200" baseline="0" dirty="0">
                <a:solidFill>
                  <a:schemeClr val="tx1"/>
                </a:solidFill>
                <a:latin typeface="+mn-lt"/>
                <a:ea typeface="+mn-ea"/>
                <a:cs typeface="+mn-cs"/>
              </a:rPr>
              <a:t> </a:t>
            </a:r>
            <a:r>
              <a:rPr lang="lt-LT" sz="1200" b="1" i="0" u="none" strike="noStrike" kern="1200" baseline="0" dirty="0" err="1">
                <a:solidFill>
                  <a:schemeClr val="tx1"/>
                </a:solidFill>
                <a:latin typeface="+mn-lt"/>
                <a:ea typeface="+mn-ea"/>
                <a:cs typeface="+mn-cs"/>
              </a:rPr>
              <a:t>mainly</a:t>
            </a:r>
            <a:r>
              <a:rPr lang="lt-LT" sz="1200" b="1" i="0" u="none" strike="noStrike" kern="1200" baseline="0" dirty="0">
                <a:solidFill>
                  <a:schemeClr val="tx1"/>
                </a:solidFill>
                <a:latin typeface="+mn-lt"/>
                <a:ea typeface="+mn-ea"/>
                <a:cs typeface="+mn-cs"/>
              </a:rPr>
              <a:t> </a:t>
            </a:r>
            <a:endParaRPr lang="lt-LT" sz="1200" b="0" i="0" u="none" strike="noStrike" kern="1200" baseline="0" dirty="0">
              <a:solidFill>
                <a:schemeClr val="tx1"/>
              </a:solidFill>
              <a:latin typeface="+mn-lt"/>
              <a:ea typeface="+mn-ea"/>
              <a:cs typeface="+mn-cs"/>
            </a:endParaRP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write</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code</a:t>
            </a:r>
            <a:endParaRPr lang="lt-LT" sz="1200" b="0" i="0" u="none" strike="noStrike" kern="1200" baseline="0" dirty="0">
              <a:solidFill>
                <a:schemeClr val="tx1"/>
              </a:solidFill>
              <a:latin typeface="+mn-lt"/>
              <a:ea typeface="+mn-ea"/>
              <a:cs typeface="+mn-cs"/>
            </a:endParaRPr>
          </a:p>
          <a:p>
            <a:endParaRPr lang="lt-LT" sz="1200" b="0" i="0" u="none" strike="noStrike" kern="1200" baseline="0" dirty="0">
              <a:solidFill>
                <a:schemeClr val="tx1"/>
              </a:solidFill>
              <a:latin typeface="+mn-lt"/>
              <a:ea typeface="+mn-ea"/>
              <a:cs typeface="+mn-cs"/>
            </a:endParaRPr>
          </a:p>
          <a:p>
            <a:r>
              <a:rPr lang="lt-LT" sz="1200" b="1" i="0" u="none" strike="noStrike" kern="1200" baseline="0" dirty="0" err="1">
                <a:solidFill>
                  <a:schemeClr val="tx1"/>
                </a:solidFill>
                <a:latin typeface="+mn-lt"/>
                <a:ea typeface="+mn-ea"/>
                <a:cs typeface="+mn-cs"/>
              </a:rPr>
              <a:t>Use</a:t>
            </a:r>
            <a:r>
              <a:rPr lang="lt-LT" sz="1200" b="1" i="0" u="none" strike="noStrike" kern="1200" baseline="0" dirty="0">
                <a:solidFill>
                  <a:schemeClr val="tx1"/>
                </a:solidFill>
                <a:latin typeface="+mn-lt"/>
                <a:ea typeface="+mn-ea"/>
                <a:cs typeface="+mn-cs"/>
              </a:rPr>
              <a:t> </a:t>
            </a:r>
            <a:r>
              <a:rPr lang="lt-LT" sz="1200" b="1" i="0" u="none" strike="noStrike" kern="1200" baseline="0" dirty="0" err="1">
                <a:solidFill>
                  <a:schemeClr val="tx1"/>
                </a:solidFill>
                <a:latin typeface="+mn-lt"/>
                <a:ea typeface="+mn-ea"/>
                <a:cs typeface="+mn-cs"/>
              </a:rPr>
              <a:t>of</a:t>
            </a:r>
            <a:r>
              <a:rPr lang="lt-LT" sz="1200" b="1" i="0" u="none" strike="noStrike" kern="1200" baseline="0" dirty="0">
                <a:solidFill>
                  <a:schemeClr val="tx1"/>
                </a:solidFill>
                <a:latin typeface="+mn-lt"/>
                <a:ea typeface="+mn-ea"/>
                <a:cs typeface="+mn-cs"/>
              </a:rPr>
              <a:t> </a:t>
            </a:r>
            <a:r>
              <a:rPr lang="lt-LT" sz="1200" b="1" i="0" u="none" strike="noStrike" kern="1200" baseline="0" dirty="0" err="1">
                <a:solidFill>
                  <a:schemeClr val="tx1"/>
                </a:solidFill>
                <a:latin typeface="+mn-lt"/>
                <a:ea typeface="+mn-ea"/>
                <a:cs typeface="+mn-cs"/>
              </a:rPr>
              <a:t>plugins</a:t>
            </a:r>
            <a:r>
              <a:rPr lang="lt-LT" sz="1200" b="1" i="0" u="none" strike="noStrike" kern="1200" baseline="0" dirty="0">
                <a:solidFill>
                  <a:schemeClr val="tx1"/>
                </a:solidFill>
                <a:latin typeface="+mn-lt"/>
                <a:ea typeface="+mn-ea"/>
                <a:cs typeface="+mn-cs"/>
              </a:rPr>
              <a:t> to </a:t>
            </a:r>
            <a:endParaRPr lang="lt-LT" sz="1200" b="0" i="0" u="none" strike="noStrike" kern="1200" baseline="0" dirty="0">
              <a:solidFill>
                <a:schemeClr val="tx1"/>
              </a:solidFill>
              <a:latin typeface="+mn-lt"/>
              <a:ea typeface="+mn-ea"/>
              <a:cs typeface="+mn-cs"/>
            </a:endParaRP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consistent</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code-styling</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avoid</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common</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security</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flaws</a:t>
            </a:r>
            <a:r>
              <a:rPr lang="lt-LT" sz="1200" b="0" i="0" u="none" strike="noStrike" kern="1200" baseline="0" dirty="0">
                <a:solidFill>
                  <a:schemeClr val="tx1"/>
                </a:solidFill>
                <a:latin typeface="+mn-lt"/>
                <a:ea typeface="+mn-ea"/>
                <a:cs typeface="+mn-cs"/>
              </a:rPr>
              <a:t> </a:t>
            </a:r>
          </a:p>
          <a:p>
            <a:r>
              <a:rPr lang="en-US" sz="1200" b="0" i="0" u="none" strike="noStrike" kern="1200" baseline="0" dirty="0">
                <a:solidFill>
                  <a:schemeClr val="tx1"/>
                </a:solidFill>
                <a:latin typeface="+mn-lt"/>
                <a:ea typeface="+mn-ea"/>
                <a:cs typeface="+mn-cs"/>
              </a:rPr>
              <a:t>•Avoid code anti-patterns (e.g. no proper modularize, one solution for all problem, dead code –not sure what it does, unnecessary code/modules/classes, </a:t>
            </a:r>
            <a:r>
              <a:rPr lang="en-US" sz="1200" b="0" i="0" u="none" strike="noStrike" kern="1200" baseline="0" dirty="0" err="1">
                <a:solidFill>
                  <a:schemeClr val="tx1"/>
                </a:solidFill>
                <a:latin typeface="+mn-lt"/>
                <a:ea typeface="+mn-ea"/>
                <a:cs typeface="+mn-cs"/>
              </a:rPr>
              <a:t>etc</a:t>
            </a:r>
            <a:r>
              <a:rPr lang="en-US" sz="1200" b="0" i="0" u="none" strike="noStrike" kern="1200" baseline="0" dirty="0">
                <a:solidFill>
                  <a:schemeClr val="tx1"/>
                </a:solidFill>
                <a:latin typeface="+mn-lt"/>
                <a:ea typeface="+mn-ea"/>
                <a:cs typeface="+mn-cs"/>
              </a:rPr>
              <a:t>).</a:t>
            </a:r>
          </a:p>
          <a:p>
            <a:endParaRPr lang="lt-LT" sz="1200" b="0" i="0" u="none" strike="noStrike" kern="1200" baseline="0" dirty="0">
              <a:solidFill>
                <a:schemeClr val="tx1"/>
              </a:solidFill>
              <a:latin typeface="+mn-lt"/>
              <a:ea typeface="+mn-ea"/>
              <a:cs typeface="+mn-cs"/>
            </a:endParaRPr>
          </a:p>
          <a:p>
            <a:r>
              <a:rPr lang="en-US" sz="1200" b="1" i="0" u="none" strike="noStrike" kern="1200" baseline="0" dirty="0">
                <a:solidFill>
                  <a:schemeClr val="tx1"/>
                </a:solidFill>
                <a:latin typeface="+mn-lt"/>
                <a:ea typeface="+mn-ea"/>
                <a:cs typeface="+mn-cs"/>
              </a:rPr>
              <a:t>Several VCS for maintaining the </a:t>
            </a:r>
            <a:endParaRPr lang="en-US" sz="1200" b="0" i="0" u="none" strike="noStrike" kern="1200" baseline="0" dirty="0">
              <a:solidFill>
                <a:schemeClr val="tx1"/>
              </a:solidFill>
              <a:latin typeface="+mn-lt"/>
              <a:ea typeface="+mn-ea"/>
              <a:cs typeface="+mn-cs"/>
            </a:endParaRP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codes</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designing</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infrastructure</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automating</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processes</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defining</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tests</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implementing</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security</a:t>
            </a:r>
            <a:endParaRPr lang="lt-LT" sz="1200" b="0" i="0" u="none" strike="noStrike" kern="1200" baseline="0" dirty="0">
              <a:solidFill>
                <a:schemeClr val="tx1"/>
              </a:solidFill>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9E33E49F-72BF-43AA-8168-B7D27432CA6D}" type="slidenum">
              <a:rPr lang="en-GB" smtClean="0"/>
              <a:t>10</a:t>
            </a:fld>
            <a:endParaRPr lang="en-GB"/>
          </a:p>
        </p:txBody>
      </p:sp>
    </p:spTree>
    <p:extLst>
      <p:ext uri="{BB962C8B-B14F-4D97-AF65-F5344CB8AC3E}">
        <p14:creationId xmlns:p14="http://schemas.microsoft.com/office/powerpoint/2010/main" val="35809086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t-LT" dirty="0"/>
          </a:p>
        </p:txBody>
      </p:sp>
      <p:sp>
        <p:nvSpPr>
          <p:cNvPr id="4" name="Slide Number Placeholder 3"/>
          <p:cNvSpPr>
            <a:spLocks noGrp="1"/>
          </p:cNvSpPr>
          <p:nvPr>
            <p:ph type="sldNum" sz="quarter" idx="10"/>
          </p:nvPr>
        </p:nvSpPr>
        <p:spPr/>
        <p:txBody>
          <a:bodyPr/>
          <a:lstStyle/>
          <a:p>
            <a:fld id="{5740E014-D70F-464A-8CB5-8B53451BA6F8}" type="slidenum">
              <a:rPr lang="lt-LT" smtClean="0"/>
              <a:t>57</a:t>
            </a:fld>
            <a:endParaRPr lang="lt-LT"/>
          </a:p>
        </p:txBody>
      </p:sp>
    </p:spTree>
    <p:extLst>
      <p:ext uri="{BB962C8B-B14F-4D97-AF65-F5344CB8AC3E}">
        <p14:creationId xmlns:p14="http://schemas.microsoft.com/office/powerpoint/2010/main" val="562436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baseline="0" dirty="0"/>
            </a:br>
            <a:r>
              <a:rPr lang="en-US" baseline="0" dirty="0"/>
              <a:t>BUILD: kai </a:t>
            </a:r>
            <a:r>
              <a:rPr lang="en-US" baseline="0" dirty="0" err="1"/>
              <a:t>koda</a:t>
            </a:r>
            <a:r>
              <a:rPr lang="en-US" baseline="0" dirty="0"/>
              <a:t> </a:t>
            </a:r>
            <a:r>
              <a:rPr lang="en-US" baseline="0" dirty="0" err="1"/>
              <a:t>comitinam</a:t>
            </a:r>
            <a:r>
              <a:rPr lang="en-US" baseline="0" dirty="0"/>
              <a:t> </a:t>
            </a:r>
            <a:r>
              <a:rPr lang="en-US" baseline="0" dirty="0" err="1"/>
              <a:t>i</a:t>
            </a:r>
            <a:r>
              <a:rPr lang="en-US" baseline="0" dirty="0"/>
              <a:t> repo, </a:t>
            </a:r>
            <a:r>
              <a:rPr lang="en-US" baseline="0" dirty="0" err="1"/>
              <a:t>pasileidzia</a:t>
            </a:r>
            <a:r>
              <a:rPr lang="en-US" baseline="0" dirty="0"/>
              <a:t> </a:t>
            </a:r>
            <a:r>
              <a:rPr lang="en-US" baseline="0" dirty="0" err="1"/>
              <a:t>buildas</a:t>
            </a:r>
            <a:r>
              <a:rPr lang="en-US" baseline="0" dirty="0"/>
              <a:t>, kuris </a:t>
            </a:r>
            <a:r>
              <a:rPr lang="en-US" baseline="0" dirty="0" err="1"/>
              <a:t>subuildina</a:t>
            </a:r>
            <a:r>
              <a:rPr lang="en-US" baseline="0" dirty="0"/>
              <a:t> </a:t>
            </a:r>
            <a:r>
              <a:rPr lang="en-US" baseline="0" dirty="0" err="1"/>
              <a:t>koda</a:t>
            </a:r>
            <a:r>
              <a:rPr lang="en-US" baseline="0" dirty="0"/>
              <a:t>, </a:t>
            </a:r>
            <a:r>
              <a:rPr lang="en-US" baseline="0" dirty="0" err="1"/>
              <a:t>runina</a:t>
            </a:r>
            <a:r>
              <a:rPr lang="en-US" baseline="0" dirty="0"/>
              <a:t> </a:t>
            </a:r>
            <a:r>
              <a:rPr lang="en-US" baseline="0" dirty="0" err="1"/>
              <a:t>ivairius</a:t>
            </a:r>
            <a:r>
              <a:rPr lang="en-US" baseline="0" dirty="0"/>
              <a:t> </a:t>
            </a:r>
            <a:r>
              <a:rPr lang="en-US" baseline="0" dirty="0" err="1"/>
              <a:t>testus</a:t>
            </a:r>
            <a:r>
              <a:rPr lang="en-US" baseline="0" dirty="0"/>
              <a:t>, security/quality </a:t>
            </a:r>
            <a:r>
              <a:rPr lang="en-US" baseline="0" dirty="0" err="1"/>
              <a:t>scanus</a:t>
            </a:r>
            <a:r>
              <a:rPr lang="en-US" baseline="0" dirty="0"/>
              <a:t> </a:t>
            </a:r>
            <a:r>
              <a:rPr lang="en-US" baseline="0" dirty="0" err="1"/>
              <a:t>ir</a:t>
            </a:r>
            <a:r>
              <a:rPr lang="en-US" baseline="0" dirty="0"/>
              <a:t> </a:t>
            </a:r>
            <a:r>
              <a:rPr lang="en-US" baseline="0" dirty="0" err="1"/>
              <a:t>paruosia</a:t>
            </a:r>
            <a:r>
              <a:rPr lang="en-US" baseline="0" dirty="0"/>
              <a:t> image</a:t>
            </a:r>
            <a:br>
              <a:rPr lang="en-US" baseline="0" dirty="0"/>
            </a:br>
            <a:r>
              <a:rPr lang="en-US" baseline="0" dirty="0"/>
              <a:t>TEST: manual </a:t>
            </a:r>
            <a:r>
              <a:rPr lang="en-US" baseline="0" dirty="0" err="1"/>
              <a:t>arba</a:t>
            </a:r>
            <a:r>
              <a:rPr lang="en-US" baseline="0" dirty="0"/>
              <a:t> </a:t>
            </a:r>
            <a:r>
              <a:rPr lang="en-US" baseline="0" dirty="0" err="1"/>
              <a:t>automatiniu</a:t>
            </a:r>
            <a:r>
              <a:rPr lang="en-US" baseline="0" dirty="0"/>
              <a:t> </a:t>
            </a:r>
            <a:r>
              <a:rPr lang="en-US" baseline="0" dirty="0" err="1"/>
              <a:t>testu</a:t>
            </a:r>
            <a:r>
              <a:rPr lang="en-US" baseline="0" dirty="0"/>
              <a:t> </a:t>
            </a:r>
            <a:r>
              <a:rPr lang="en-US" baseline="0" dirty="0" err="1"/>
              <a:t>atlikimo</a:t>
            </a:r>
            <a:r>
              <a:rPr lang="en-US" baseline="0" dirty="0"/>
              <a:t> stage + </a:t>
            </a:r>
            <a:r>
              <a:rPr lang="en-US" baseline="0" dirty="0" err="1"/>
              <a:t>gali</a:t>
            </a:r>
            <a:r>
              <a:rPr lang="en-US" baseline="0" dirty="0"/>
              <a:t> </a:t>
            </a:r>
            <a:r>
              <a:rPr lang="en-US" baseline="0" dirty="0" err="1"/>
              <a:t>buti</a:t>
            </a:r>
            <a:r>
              <a:rPr lang="en-US" baseline="0" dirty="0"/>
              <a:t> infra as a code</a:t>
            </a:r>
            <a:endParaRPr lang="lt-LT" baseline="0" dirty="0"/>
          </a:p>
          <a:p>
            <a:r>
              <a:rPr lang="lt-LT" sz="1200" b="1" i="0" u="none" strike="noStrike" kern="1200" baseline="0" dirty="0">
                <a:solidFill>
                  <a:schemeClr val="tx1"/>
                </a:solidFill>
                <a:latin typeface="+mn-lt"/>
                <a:ea typeface="+mn-ea"/>
                <a:cs typeface="+mn-cs"/>
              </a:rPr>
              <a:t>A </a:t>
            </a:r>
            <a:r>
              <a:rPr lang="lt-LT" sz="1200" b="1" i="0" u="none" strike="noStrike" kern="1200" baseline="0" dirty="0" err="1">
                <a:solidFill>
                  <a:schemeClr val="tx1"/>
                </a:solidFill>
                <a:latin typeface="+mn-lt"/>
                <a:ea typeface="+mn-ea"/>
                <a:cs typeface="+mn-cs"/>
              </a:rPr>
              <a:t>test</a:t>
            </a:r>
            <a:r>
              <a:rPr lang="lt-LT" sz="1200" b="1" i="0" u="none" strike="noStrike" kern="1200" baseline="0" dirty="0">
                <a:solidFill>
                  <a:schemeClr val="tx1"/>
                </a:solidFill>
                <a:latin typeface="+mn-lt"/>
                <a:ea typeface="+mn-ea"/>
                <a:cs typeface="+mn-cs"/>
              </a:rPr>
              <a:t> </a:t>
            </a:r>
            <a:r>
              <a:rPr lang="lt-LT" sz="1200" b="1" i="0" u="none" strike="noStrike" kern="1200" baseline="0" dirty="0" err="1">
                <a:solidFill>
                  <a:schemeClr val="tx1"/>
                </a:solidFill>
                <a:latin typeface="+mn-lt"/>
                <a:ea typeface="+mn-ea"/>
                <a:cs typeface="+mn-cs"/>
              </a:rPr>
              <a:t>can</a:t>
            </a:r>
            <a:r>
              <a:rPr lang="lt-LT" sz="1200" b="1" i="0" u="none" strike="noStrike" kern="1200" baseline="0" dirty="0">
                <a:solidFill>
                  <a:schemeClr val="tx1"/>
                </a:solidFill>
                <a:latin typeface="+mn-lt"/>
                <a:ea typeface="+mn-ea"/>
                <a:cs typeface="+mn-cs"/>
              </a:rPr>
              <a:t> be:</a:t>
            </a:r>
            <a:endParaRPr lang="lt-LT"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•Scripted (e.g. test case or automated test) or exploratory</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scenario</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based</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testing</a:t>
            </a:r>
            <a:endParaRPr lang="lt-LT"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•Executed manually or through automation</a:t>
            </a:r>
          </a:p>
          <a:p>
            <a:r>
              <a:rPr lang="en-US" sz="1200" b="0" i="0" u="none" strike="noStrike" kern="1200" baseline="0" dirty="0">
                <a:solidFill>
                  <a:schemeClr val="tx1"/>
                </a:solidFill>
                <a:latin typeface="+mn-lt"/>
                <a:ea typeface="+mn-ea"/>
                <a:cs typeface="+mn-cs"/>
              </a:rPr>
              <a:t>•Linked to/cover one or more requirements</a:t>
            </a:r>
          </a:p>
          <a:p>
            <a:r>
              <a:rPr lang="en-US" sz="1200" b="0" i="0" u="none" strike="noStrike" kern="1200" baseline="0" dirty="0">
                <a:solidFill>
                  <a:schemeClr val="tx1"/>
                </a:solidFill>
                <a:latin typeface="+mn-lt"/>
                <a:ea typeface="+mn-ea"/>
                <a:cs typeface="+mn-cs"/>
              </a:rPr>
              <a:t>•Like any other Jira issue type, it can be labeled, prioritized, assigned to components, and commented on</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Use</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of</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test</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environment</a:t>
            </a:r>
            <a:endParaRPr lang="lt-LT" sz="1200" b="0" i="0" u="none" strike="noStrike" kern="1200" baseline="0" dirty="0">
              <a:solidFill>
                <a:schemeClr val="tx1"/>
              </a:solidFill>
              <a:latin typeface="+mn-lt"/>
              <a:ea typeface="+mn-ea"/>
              <a:cs typeface="+mn-cs"/>
            </a:endParaRPr>
          </a:p>
          <a:p>
            <a:endParaRPr lang="lt-LT" sz="1200" b="0" i="0" u="none" strike="noStrike" kern="1200" baseline="0" dirty="0">
              <a:solidFill>
                <a:schemeClr val="tx1"/>
              </a:solidFill>
              <a:latin typeface="+mn-lt"/>
              <a:ea typeface="+mn-ea"/>
              <a:cs typeface="+mn-cs"/>
            </a:endParaRPr>
          </a:p>
          <a:p>
            <a:r>
              <a:rPr lang="lt-LT" sz="1200" b="1" i="0" u="none" strike="noStrike" kern="1200" baseline="0" dirty="0" err="1">
                <a:solidFill>
                  <a:schemeClr val="tx1"/>
                </a:solidFill>
                <a:latin typeface="+mn-lt"/>
                <a:ea typeface="+mn-ea"/>
                <a:cs typeface="+mn-cs"/>
              </a:rPr>
              <a:t>Types</a:t>
            </a:r>
            <a:r>
              <a:rPr lang="lt-LT" sz="1200" b="1" i="0" u="none" strike="noStrike" kern="1200" baseline="0" dirty="0">
                <a:solidFill>
                  <a:schemeClr val="tx1"/>
                </a:solidFill>
                <a:latin typeface="+mn-lt"/>
                <a:ea typeface="+mn-ea"/>
                <a:cs typeface="+mn-cs"/>
              </a:rPr>
              <a:t> </a:t>
            </a:r>
            <a:r>
              <a:rPr lang="lt-LT" sz="1200" b="1" i="0" u="none" strike="noStrike" kern="1200" baseline="0" dirty="0" err="1">
                <a:solidFill>
                  <a:schemeClr val="tx1"/>
                </a:solidFill>
                <a:latin typeface="+mn-lt"/>
                <a:ea typeface="+mn-ea"/>
                <a:cs typeface="+mn-cs"/>
              </a:rPr>
              <a:t>of</a:t>
            </a:r>
            <a:r>
              <a:rPr lang="lt-LT" sz="1200" b="1" i="0" u="none" strike="noStrike" kern="1200" baseline="0" dirty="0">
                <a:solidFill>
                  <a:schemeClr val="tx1"/>
                </a:solidFill>
                <a:latin typeface="+mn-lt"/>
                <a:ea typeface="+mn-ea"/>
                <a:cs typeface="+mn-cs"/>
              </a:rPr>
              <a:t> </a:t>
            </a:r>
            <a:r>
              <a:rPr lang="lt-LT" sz="1200" b="1" i="0" u="none" strike="noStrike" kern="1200" baseline="0" dirty="0" err="1">
                <a:solidFill>
                  <a:schemeClr val="tx1"/>
                </a:solidFill>
                <a:latin typeface="+mn-lt"/>
                <a:ea typeface="+mn-ea"/>
                <a:cs typeface="+mn-cs"/>
              </a:rPr>
              <a:t>tests</a:t>
            </a:r>
            <a:r>
              <a:rPr lang="lt-LT" sz="1200" b="1" i="0" u="none" strike="noStrike" kern="1200" baseline="0" dirty="0">
                <a:solidFill>
                  <a:schemeClr val="tx1"/>
                </a:solidFill>
                <a:latin typeface="+mn-lt"/>
                <a:ea typeface="+mn-ea"/>
                <a:cs typeface="+mn-cs"/>
              </a:rPr>
              <a:t>: </a:t>
            </a:r>
            <a:endParaRPr lang="lt-LT" sz="1200" b="0" i="0" u="none" strike="noStrike" kern="1200" baseline="0" dirty="0">
              <a:solidFill>
                <a:schemeClr val="tx1"/>
              </a:solidFill>
              <a:latin typeface="+mn-lt"/>
              <a:ea typeface="+mn-ea"/>
              <a:cs typeface="+mn-cs"/>
            </a:endParaRP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unit</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tests</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integration</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tests</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functional</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tests</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end</a:t>
            </a:r>
            <a:r>
              <a:rPr lang="lt-LT" sz="1200" b="0" i="0" u="none" strike="noStrike" kern="1200" baseline="0" dirty="0">
                <a:solidFill>
                  <a:schemeClr val="tx1"/>
                </a:solidFill>
                <a:latin typeface="+mn-lt"/>
                <a:ea typeface="+mn-ea"/>
                <a:cs typeface="+mn-cs"/>
              </a:rPr>
              <a:t>-to-</a:t>
            </a:r>
            <a:r>
              <a:rPr lang="lt-LT" sz="1200" b="0" i="0" u="none" strike="noStrike" kern="1200" baseline="0" dirty="0" err="1">
                <a:solidFill>
                  <a:schemeClr val="tx1"/>
                </a:solidFill>
                <a:latin typeface="+mn-lt"/>
                <a:ea typeface="+mn-ea"/>
                <a:cs typeface="+mn-cs"/>
              </a:rPr>
              <a:t>end</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tests</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acceptance</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tests</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performance</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tests</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and</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smoke</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tests</a:t>
            </a:r>
            <a:r>
              <a:rPr lang="lt-LT" sz="1200" b="0" i="0" u="none" strike="noStrike" kern="1200" baseline="0" dirty="0">
                <a:solidFill>
                  <a:schemeClr val="tx1"/>
                </a:solidFill>
                <a:latin typeface="+mn-lt"/>
                <a:ea typeface="+mn-ea"/>
                <a:cs typeface="+mn-cs"/>
              </a:rPr>
              <a:t>.</a:t>
            </a:r>
          </a:p>
          <a:p>
            <a:endParaRPr lang="en-US" baseline="0" dirty="0"/>
          </a:p>
        </p:txBody>
      </p:sp>
      <p:sp>
        <p:nvSpPr>
          <p:cNvPr id="4" name="Slide Number Placeholder 3"/>
          <p:cNvSpPr>
            <a:spLocks noGrp="1"/>
          </p:cNvSpPr>
          <p:nvPr>
            <p:ph type="sldNum" sz="quarter" idx="10"/>
          </p:nvPr>
        </p:nvSpPr>
        <p:spPr/>
        <p:txBody>
          <a:bodyPr/>
          <a:lstStyle/>
          <a:p>
            <a:fld id="{9E33E49F-72BF-43AA-8168-B7D27432CA6D}" type="slidenum">
              <a:rPr lang="en-GB" smtClean="0"/>
              <a:t>11</a:t>
            </a:fld>
            <a:endParaRPr lang="en-GB"/>
          </a:p>
        </p:txBody>
      </p:sp>
    </p:spTree>
    <p:extLst>
      <p:ext uri="{BB962C8B-B14F-4D97-AF65-F5344CB8AC3E}">
        <p14:creationId xmlns:p14="http://schemas.microsoft.com/office/powerpoint/2010/main" val="20035822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RELEASE: </a:t>
            </a:r>
            <a:r>
              <a:rPr lang="en-US" baseline="0" dirty="0" err="1"/>
              <a:t>stadija</a:t>
            </a:r>
            <a:r>
              <a:rPr lang="en-US" baseline="0" dirty="0"/>
              <a:t> kai </a:t>
            </a:r>
            <a:r>
              <a:rPr lang="en-US" baseline="0" dirty="0" err="1"/>
              <a:t>visi</a:t>
            </a:r>
            <a:r>
              <a:rPr lang="en-US" baseline="0" dirty="0"/>
              <a:t> </a:t>
            </a:r>
            <a:r>
              <a:rPr lang="en-US" baseline="0" dirty="0" err="1"/>
              <a:t>testai</a:t>
            </a:r>
            <a:r>
              <a:rPr lang="en-US" baseline="0" dirty="0"/>
              <a:t> done </a:t>
            </a:r>
            <a:r>
              <a:rPr lang="en-US" baseline="0" dirty="0" err="1"/>
              <a:t>ir</a:t>
            </a:r>
            <a:r>
              <a:rPr lang="en-US" baseline="0" dirty="0"/>
              <a:t> </a:t>
            </a:r>
            <a:r>
              <a:rPr lang="en-US" baseline="0" dirty="0" err="1"/>
              <a:t>kodas</a:t>
            </a:r>
            <a:r>
              <a:rPr lang="en-US" baseline="0" dirty="0"/>
              <a:t> ready </a:t>
            </a:r>
            <a:r>
              <a:rPr lang="en-US" baseline="0" dirty="0" err="1"/>
              <a:t>deploymentui</a:t>
            </a:r>
            <a:r>
              <a:rPr lang="en-US" baseline="0" dirty="0"/>
              <a:t>. </a:t>
            </a:r>
            <a:r>
              <a:rPr lang="en-US" baseline="0" dirty="0" err="1"/>
              <a:t>Priklausomai</a:t>
            </a:r>
            <a:r>
              <a:rPr lang="en-US" baseline="0" dirty="0"/>
              <a:t> </a:t>
            </a:r>
            <a:r>
              <a:rPr lang="en-US" baseline="0" dirty="0" err="1"/>
              <a:t>nuo</a:t>
            </a:r>
            <a:r>
              <a:rPr lang="en-US" baseline="0" dirty="0"/>
              <a:t> </a:t>
            </a:r>
            <a:r>
              <a:rPr lang="en-US" baseline="0" dirty="0" err="1"/>
              <a:t>imones</a:t>
            </a:r>
            <a:r>
              <a:rPr lang="en-US" baseline="0" dirty="0"/>
              <a:t> </a:t>
            </a:r>
            <a:r>
              <a:rPr lang="en-US" baseline="0" dirty="0" err="1"/>
              <a:t>sitojs</a:t>
            </a:r>
            <a:r>
              <a:rPr lang="en-US" baseline="0" dirty="0"/>
              <a:t> </a:t>
            </a:r>
            <a:r>
              <a:rPr lang="en-US" baseline="0" dirty="0" err="1"/>
              <a:t>stadijos</a:t>
            </a:r>
            <a:r>
              <a:rPr lang="en-US" baseline="0" dirty="0"/>
              <a:t> </a:t>
            </a:r>
            <a:r>
              <a:rPr lang="en-US" baseline="0" dirty="0" err="1"/>
              <a:t>gali</a:t>
            </a:r>
            <a:r>
              <a:rPr lang="en-US" baseline="0" dirty="0"/>
              <a:t> </a:t>
            </a:r>
            <a:r>
              <a:rPr lang="en-US" baseline="0" dirty="0" err="1"/>
              <a:t>reikes</a:t>
            </a:r>
            <a:r>
              <a:rPr lang="en-US" baseline="0" dirty="0"/>
              <a:t> approval, change request, </a:t>
            </a:r>
            <a:r>
              <a:rPr lang="en-US" baseline="0" dirty="0" err="1"/>
              <a:t>dokumentacijos</a:t>
            </a:r>
            <a:r>
              <a:rPr lang="en-US" baseline="0" dirty="0"/>
              <a:t> </a:t>
            </a:r>
            <a:r>
              <a:rPr lang="en-US" baseline="0" dirty="0" err="1"/>
              <a:t>arba</a:t>
            </a:r>
            <a:r>
              <a:rPr lang="en-US" baseline="0" dirty="0"/>
              <a:t> </a:t>
            </a:r>
            <a:r>
              <a:rPr lang="en-US" baseline="0" dirty="0" err="1"/>
              <a:t>tiesiog</a:t>
            </a:r>
            <a:r>
              <a:rPr lang="en-US" baseline="0" dirty="0"/>
              <a:t> </a:t>
            </a:r>
            <a:r>
              <a:rPr lang="en-US" baseline="0" dirty="0" err="1"/>
              <a:t>sulaukt</a:t>
            </a:r>
            <a:r>
              <a:rPr lang="en-US" baseline="0" dirty="0"/>
              <a:t> release” window</a:t>
            </a:r>
          </a:p>
          <a:p>
            <a:r>
              <a:rPr lang="en-US" baseline="0" dirty="0"/>
              <a:t>DEPLOY: </a:t>
            </a:r>
            <a:r>
              <a:rPr lang="en-US" baseline="0" dirty="0" err="1"/>
              <a:t>pakeitimai</a:t>
            </a:r>
            <a:r>
              <a:rPr lang="en-US" baseline="0" dirty="0"/>
              <a:t> </a:t>
            </a:r>
            <a:r>
              <a:rPr lang="en-US" baseline="0" dirty="0" err="1"/>
              <a:t>keliauja</a:t>
            </a:r>
            <a:r>
              <a:rPr lang="en-US" baseline="0" dirty="0"/>
              <a:t> </a:t>
            </a:r>
            <a:r>
              <a:rPr lang="en-US" baseline="0" dirty="0" err="1"/>
              <a:t>i</a:t>
            </a:r>
            <a:r>
              <a:rPr lang="en-US" baseline="0" dirty="0"/>
              <a:t> PROD</a:t>
            </a:r>
            <a:br>
              <a:rPr lang="en-US" baseline="0" dirty="0"/>
            </a:br>
            <a:endParaRPr lang="lt-LT" baseline="0" dirty="0"/>
          </a:p>
          <a:p>
            <a:r>
              <a:rPr lang="en-US" sz="1200" b="0" i="0" u="none" strike="noStrike" kern="1200" baseline="0" dirty="0">
                <a:solidFill>
                  <a:schemeClr val="tx1"/>
                </a:solidFill>
                <a:latin typeface="+mn-lt"/>
                <a:ea typeface="+mn-ea"/>
                <a:cs typeface="+mn-cs"/>
              </a:rPr>
              <a:t>You basically deploy the product on a production environment</a:t>
            </a:r>
          </a:p>
          <a:p>
            <a:r>
              <a:rPr lang="lt-LT" sz="1200" b="0" i="0" u="none" strike="noStrike" kern="1200" baseline="0" dirty="0" err="1">
                <a:solidFill>
                  <a:schemeClr val="tx1"/>
                </a:solidFill>
                <a:latin typeface="+mn-lt"/>
                <a:ea typeface="+mn-ea"/>
                <a:cs typeface="+mn-cs"/>
              </a:rPr>
              <a:t>Product</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is</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ready</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for</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different</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deployment</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contexts</a:t>
            </a:r>
            <a:endParaRPr lang="lt-LT" sz="1200" b="0" i="0" u="none" strike="noStrike" kern="1200" baseline="0" dirty="0">
              <a:solidFill>
                <a:schemeClr val="tx1"/>
              </a:solidFill>
              <a:latin typeface="+mn-lt"/>
              <a:ea typeface="+mn-ea"/>
              <a:cs typeface="+mn-cs"/>
            </a:endParaRP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different</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deployment</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environments</a:t>
            </a:r>
            <a:endParaRPr lang="lt-LT" sz="1200" b="0" i="0" u="none" strike="noStrike" kern="1200" baseline="0" dirty="0">
              <a:solidFill>
                <a:schemeClr val="tx1"/>
              </a:solidFill>
              <a:latin typeface="+mn-lt"/>
              <a:ea typeface="+mn-ea"/>
              <a:cs typeface="+mn-cs"/>
            </a:endParaRP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different</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deployment</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platforms</a:t>
            </a:r>
            <a:endParaRPr lang="lt-LT" sz="1200" b="0" i="0" u="none" strike="noStrike" kern="1200" baseline="0" dirty="0">
              <a:solidFill>
                <a:schemeClr val="tx1"/>
              </a:solidFill>
              <a:latin typeface="+mn-lt"/>
              <a:ea typeface="+mn-ea"/>
              <a:cs typeface="+mn-cs"/>
            </a:endParaRPr>
          </a:p>
          <a:p>
            <a:endParaRPr lang="lt-LT"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9E33E49F-72BF-43AA-8168-B7D27432CA6D}" type="slidenum">
              <a:rPr lang="en-GB" smtClean="0"/>
              <a:t>12</a:t>
            </a:fld>
            <a:endParaRPr lang="en-GB"/>
          </a:p>
        </p:txBody>
      </p:sp>
    </p:spTree>
    <p:extLst>
      <p:ext uri="{BB962C8B-B14F-4D97-AF65-F5344CB8AC3E}">
        <p14:creationId xmlns:p14="http://schemas.microsoft.com/office/powerpoint/2010/main" val="17694419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OPERATE:  </a:t>
            </a:r>
            <a:r>
              <a:rPr lang="en-US" baseline="0" dirty="0" err="1"/>
              <a:t>Stebim</a:t>
            </a:r>
            <a:r>
              <a:rPr lang="en-US" baseline="0" dirty="0"/>
              <a:t> </a:t>
            </a:r>
            <a:r>
              <a:rPr lang="en-US" baseline="0" dirty="0" err="1"/>
              <a:t>kad</a:t>
            </a:r>
            <a:r>
              <a:rPr lang="en-US" baseline="0" dirty="0"/>
              <a:t> </a:t>
            </a:r>
            <a:r>
              <a:rPr lang="en-US" baseline="0" dirty="0" err="1"/>
              <a:t>pakeitimai</a:t>
            </a:r>
            <a:r>
              <a:rPr lang="en-US" baseline="0" dirty="0"/>
              <a:t> </a:t>
            </a:r>
            <a:r>
              <a:rPr lang="en-US" baseline="0" dirty="0" err="1"/>
              <a:t>sekmingai</a:t>
            </a:r>
            <a:r>
              <a:rPr lang="en-US" baseline="0" dirty="0"/>
              <a:t> </a:t>
            </a:r>
            <a:r>
              <a:rPr lang="en-US" baseline="0" dirty="0" err="1"/>
              <a:t>suktusi</a:t>
            </a:r>
            <a:r>
              <a:rPr lang="en-US" baseline="0" dirty="0"/>
              <a:t>, </a:t>
            </a:r>
            <a:r>
              <a:rPr lang="en-US" baseline="0" dirty="0" err="1"/>
              <a:t>kad</a:t>
            </a:r>
            <a:r>
              <a:rPr lang="en-US" baseline="0" dirty="0"/>
              <a:t> </a:t>
            </a:r>
            <a:r>
              <a:rPr lang="en-US" baseline="0" dirty="0" err="1"/>
              <a:t>butu</a:t>
            </a:r>
            <a:r>
              <a:rPr lang="en-US" baseline="0" dirty="0"/>
              <a:t> </a:t>
            </a:r>
            <a:r>
              <a:rPr lang="en-US" baseline="0" dirty="0" err="1"/>
              <a:t>geras</a:t>
            </a:r>
            <a:r>
              <a:rPr lang="en-US" baseline="0" dirty="0"/>
              <a:t> </a:t>
            </a:r>
            <a:r>
              <a:rPr lang="en-US" baseline="0" dirty="0" err="1"/>
              <a:t>tiek</a:t>
            </a:r>
            <a:r>
              <a:rPr lang="en-US" baseline="0" dirty="0"/>
              <a:t> </a:t>
            </a:r>
            <a:r>
              <a:rPr lang="en-US" baseline="0" dirty="0" err="1"/>
              <a:t>appso</a:t>
            </a:r>
            <a:r>
              <a:rPr lang="en-US" baseline="0" dirty="0"/>
              <a:t> tie </a:t>
            </a:r>
            <a:r>
              <a:rPr lang="en-US" baseline="0" dirty="0" err="1"/>
              <a:t>infros</a:t>
            </a:r>
            <a:r>
              <a:rPr lang="en-US" baseline="0" dirty="0"/>
              <a:t> performance,  </a:t>
            </a:r>
            <a:r>
              <a:rPr lang="en-US" baseline="0" dirty="0" err="1"/>
              <a:t>kad</a:t>
            </a:r>
            <a:r>
              <a:rPr lang="en-US" baseline="0" dirty="0"/>
              <a:t> infra </a:t>
            </a:r>
            <a:r>
              <a:rPr lang="en-US" baseline="0" dirty="0" err="1"/>
              <a:t>butu</a:t>
            </a:r>
            <a:r>
              <a:rPr lang="en-US" baseline="0" dirty="0"/>
              <a:t> up, </a:t>
            </a:r>
            <a:r>
              <a:rPr lang="en-US" baseline="0" dirty="0" err="1"/>
              <a:t>autoscale</a:t>
            </a:r>
            <a:r>
              <a:rPr lang="en-US" baseline="0" dirty="0"/>
              <a:t>, maintenance.</a:t>
            </a:r>
          </a:p>
          <a:p>
            <a:r>
              <a:rPr lang="en-US" baseline="0" dirty="0"/>
              <a:t>MONITOR: </a:t>
            </a:r>
            <a:r>
              <a:rPr lang="en-US" baseline="0" dirty="0" err="1"/>
              <a:t>nors</a:t>
            </a:r>
            <a:r>
              <a:rPr lang="en-US" baseline="0" dirty="0"/>
              <a:t> </a:t>
            </a:r>
            <a:r>
              <a:rPr lang="en-US" baseline="0" dirty="0" err="1"/>
              <a:t>ir</a:t>
            </a:r>
            <a:r>
              <a:rPr lang="en-US" baseline="0" dirty="0"/>
              <a:t> </a:t>
            </a:r>
            <a:r>
              <a:rPr lang="en-US" baseline="0" dirty="0" err="1"/>
              <a:t>paskutinis</a:t>
            </a:r>
            <a:r>
              <a:rPr lang="en-US" baseline="0" dirty="0"/>
              <a:t>, bet </a:t>
            </a:r>
            <a:r>
              <a:rPr lang="en-US" baseline="0" dirty="0" err="1"/>
              <a:t>vyksta</a:t>
            </a:r>
            <a:r>
              <a:rPr lang="en-US" baseline="0" dirty="0"/>
              <a:t> </a:t>
            </a:r>
            <a:r>
              <a:rPr lang="en-US" baseline="0" dirty="0" err="1"/>
              <a:t>visada</a:t>
            </a:r>
            <a:r>
              <a:rPr lang="en-US" baseline="0" dirty="0"/>
              <a:t>, tam </a:t>
            </a:r>
            <a:r>
              <a:rPr lang="en-US" baseline="0" dirty="0" err="1"/>
              <a:t>kad</a:t>
            </a:r>
            <a:r>
              <a:rPr lang="en-US" baseline="0" dirty="0"/>
              <a:t> </a:t>
            </a:r>
            <a:r>
              <a:rPr lang="en-US" baseline="0" dirty="0" err="1"/>
              <a:t>nustatyti</a:t>
            </a:r>
            <a:r>
              <a:rPr lang="en-US" baseline="0" dirty="0"/>
              <a:t> </a:t>
            </a:r>
            <a:r>
              <a:rPr lang="en-US" baseline="0" dirty="0" err="1"/>
              <a:t>kur</a:t>
            </a:r>
            <a:r>
              <a:rPr lang="en-US" baseline="0" dirty="0"/>
              <a:t> </a:t>
            </a:r>
            <a:r>
              <a:rPr lang="en-US" baseline="0" dirty="0" err="1"/>
              <a:t>yra</a:t>
            </a:r>
            <a:r>
              <a:rPr lang="en-US" baseline="0" dirty="0"/>
              <a:t> bottlenecks, </a:t>
            </a:r>
            <a:r>
              <a:rPr lang="en-US" baseline="0" dirty="0" err="1"/>
              <a:t>ka</a:t>
            </a:r>
            <a:r>
              <a:rPr lang="en-US" baseline="0" dirty="0"/>
              <a:t> </a:t>
            </a:r>
            <a:r>
              <a:rPr lang="en-US" baseline="0" dirty="0" err="1"/>
              <a:t>galima</a:t>
            </a:r>
            <a:r>
              <a:rPr lang="en-US" baseline="0" dirty="0"/>
              <a:t> </a:t>
            </a:r>
            <a:r>
              <a:rPr lang="en-US" baseline="0" dirty="0" err="1"/>
              <a:t>improvinti</a:t>
            </a:r>
            <a:r>
              <a:rPr lang="en-US" baseline="0" dirty="0"/>
              <a:t> </a:t>
            </a:r>
            <a:r>
              <a:rPr lang="en-US" baseline="0" dirty="0" err="1"/>
              <a:t>ir</a:t>
            </a:r>
            <a:r>
              <a:rPr lang="en-US" baseline="0" dirty="0"/>
              <a:t> pan</a:t>
            </a:r>
            <a:endParaRPr lang="lt-LT" baseline="0" dirty="0"/>
          </a:p>
          <a:p>
            <a:endParaRPr lang="lt-LT" baseline="0" dirty="0"/>
          </a:p>
          <a:p>
            <a:r>
              <a:rPr lang="lt-LT" baseline="0" dirty="0" err="1"/>
              <a:t>Operate</a:t>
            </a:r>
            <a:r>
              <a:rPr lang="lt-LT" baseline="0" dirty="0"/>
              <a:t>:</a:t>
            </a:r>
          </a:p>
          <a:p>
            <a:r>
              <a:rPr lang="en-US" sz="1200" b="0" i="0" u="none" strike="noStrike" kern="1200" baseline="0" dirty="0">
                <a:solidFill>
                  <a:schemeClr val="tx1"/>
                </a:solidFill>
                <a:latin typeface="+mn-lt"/>
                <a:ea typeface="+mn-ea"/>
                <a:cs typeface="+mn-cs"/>
              </a:rPr>
              <a:t>The product live in production environment</a:t>
            </a:r>
          </a:p>
          <a:p>
            <a:r>
              <a:rPr lang="en-US" sz="1200" b="0" i="0" u="none" strike="noStrike" kern="1200" baseline="0" dirty="0">
                <a:solidFill>
                  <a:schemeClr val="tx1"/>
                </a:solidFill>
                <a:latin typeface="+mn-lt"/>
                <a:ea typeface="+mn-ea"/>
                <a:cs typeface="+mn-cs"/>
              </a:rPr>
              <a:t>Operations team relies on automated tools wherever possible for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configuration</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management</a:t>
            </a:r>
            <a:endParaRPr lang="lt-LT" sz="1200" b="0" i="0" u="none" strike="noStrike" kern="1200" baseline="0" dirty="0">
              <a:solidFill>
                <a:schemeClr val="tx1"/>
              </a:solidFill>
              <a:latin typeface="+mn-lt"/>
              <a:ea typeface="+mn-ea"/>
              <a:cs typeface="+mn-cs"/>
            </a:endParaRP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scaling</a:t>
            </a:r>
            <a:r>
              <a:rPr lang="lt-LT" sz="1200" b="0" i="0" u="none" strike="noStrike" kern="1200" baseline="0" dirty="0">
                <a:solidFill>
                  <a:schemeClr val="tx1"/>
                </a:solidFill>
                <a:latin typeface="+mn-lt"/>
                <a:ea typeface="+mn-ea"/>
                <a:cs typeface="+mn-cs"/>
              </a:rPr>
              <a:t> </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load</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balancing</a:t>
            </a:r>
            <a:endParaRPr lang="lt-LT" sz="1200" b="0" i="0" u="none" strike="noStrike" kern="1200" baseline="0" dirty="0">
              <a:solidFill>
                <a:schemeClr val="tx1"/>
              </a:solidFill>
              <a:latin typeface="+mn-lt"/>
              <a:ea typeface="+mn-ea"/>
              <a:cs typeface="+mn-cs"/>
            </a:endParaRPr>
          </a:p>
          <a:p>
            <a:endParaRPr lang="lt-LT" sz="1200" b="0" i="0" u="none" strike="noStrike" kern="1200" baseline="0" dirty="0">
              <a:solidFill>
                <a:schemeClr val="tx1"/>
              </a:solidFill>
              <a:latin typeface="+mn-lt"/>
              <a:ea typeface="+mn-ea"/>
              <a:cs typeface="+mn-cs"/>
            </a:endParaRPr>
          </a:p>
          <a:p>
            <a:r>
              <a:rPr lang="lt-LT" sz="1200" b="0" i="0" u="none" strike="noStrike" kern="1200" baseline="0" dirty="0" err="1">
                <a:solidFill>
                  <a:schemeClr val="tx1"/>
                </a:solidFill>
                <a:latin typeface="+mn-lt"/>
                <a:ea typeface="+mn-ea"/>
                <a:cs typeface="+mn-cs"/>
              </a:rPr>
              <a:t>Monitor</a:t>
            </a:r>
            <a:r>
              <a:rPr lang="lt-LT" sz="1200" b="0" i="0" u="none" strike="noStrike" kern="1200" baseline="0" dirty="0">
                <a:solidFill>
                  <a:schemeClr val="tx1"/>
                </a:solidFill>
                <a:latin typeface="+mn-lt"/>
                <a:ea typeface="+mn-ea"/>
                <a:cs typeface="+mn-cs"/>
              </a:rPr>
              <a:t>:</a:t>
            </a:r>
          </a:p>
          <a:p>
            <a:endParaRPr lang="lt-LT" sz="1200" b="0" i="0" u="none" strike="noStrike" kern="1200" baseline="0" dirty="0">
              <a:solidFill>
                <a:schemeClr val="tx1"/>
              </a:solidFill>
              <a:latin typeface="+mn-lt"/>
              <a:ea typeface="+mn-ea"/>
              <a:cs typeface="+mn-cs"/>
            </a:endParaRPr>
          </a:p>
          <a:p>
            <a:r>
              <a:rPr lang="lt-LT" sz="1200" b="0" i="0" u="none" strike="noStrike" kern="1200" baseline="0" dirty="0" err="1">
                <a:solidFill>
                  <a:schemeClr val="tx1"/>
                </a:solidFill>
                <a:latin typeface="+mn-lt"/>
                <a:ea typeface="+mn-ea"/>
                <a:cs typeface="+mn-cs"/>
              </a:rPr>
              <a:t>Monitor</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the</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environments</a:t>
            </a:r>
            <a:endParaRPr lang="lt-LT"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•Capturing metrics describing the software’s performance.</a:t>
            </a:r>
          </a:p>
          <a:p>
            <a:r>
              <a:rPr lang="en-US" sz="1200" b="0" i="0" u="none" strike="noStrike" kern="1200" baseline="0" dirty="0">
                <a:solidFill>
                  <a:schemeClr val="tx1"/>
                </a:solidFill>
                <a:latin typeface="+mn-lt"/>
                <a:ea typeface="+mn-ea"/>
                <a:cs typeface="+mn-cs"/>
              </a:rPr>
              <a:t>•Collects customers’ feedback on their experiences</a:t>
            </a: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analytics</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on</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customer</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behavior</a:t>
            </a:r>
            <a:endParaRPr lang="lt-LT" sz="1200" b="0" i="0" u="none" strike="noStrike" kern="1200" baseline="0" dirty="0">
              <a:solidFill>
                <a:schemeClr val="tx1"/>
              </a:solidFill>
              <a:latin typeface="+mn-lt"/>
              <a:ea typeface="+mn-ea"/>
              <a:cs typeface="+mn-cs"/>
            </a:endParaRPr>
          </a:p>
          <a:p>
            <a:r>
              <a:rPr lang="lt-LT" sz="1200" b="0" i="0" u="none" strike="noStrike" kern="1200" baseline="0" dirty="0">
                <a:solidFill>
                  <a:schemeClr val="tx1"/>
                </a:solidFill>
                <a:latin typeface="+mn-lt"/>
                <a:ea typeface="+mn-ea"/>
                <a:cs typeface="+mn-cs"/>
              </a:rPr>
              <a:t>•</a:t>
            </a:r>
            <a:r>
              <a:rPr lang="lt-LT" sz="1200" b="0" i="0" u="none" strike="noStrike" kern="1200" baseline="0" dirty="0" err="1">
                <a:solidFill>
                  <a:schemeClr val="tx1"/>
                </a:solidFill>
                <a:latin typeface="+mn-lt"/>
                <a:ea typeface="+mn-ea"/>
                <a:cs typeface="+mn-cs"/>
              </a:rPr>
              <a:t>performance</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errors</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and</a:t>
            </a:r>
            <a:r>
              <a:rPr lang="lt-LT" sz="1200" b="0" i="0" u="none" strike="noStrike" kern="1200" baseline="0" dirty="0">
                <a:solidFill>
                  <a:schemeClr val="tx1"/>
                </a:solidFill>
                <a:latin typeface="+mn-lt"/>
                <a:ea typeface="+mn-ea"/>
                <a:cs typeface="+mn-cs"/>
              </a:rPr>
              <a:t> </a:t>
            </a:r>
            <a:r>
              <a:rPr lang="lt-LT" sz="1200" b="0" i="0" u="none" strike="noStrike" kern="1200" baseline="0" dirty="0" err="1">
                <a:solidFill>
                  <a:schemeClr val="tx1"/>
                </a:solidFill>
                <a:latin typeface="+mn-lt"/>
                <a:ea typeface="+mn-ea"/>
                <a:cs typeface="+mn-cs"/>
              </a:rPr>
              <a:t>more</a:t>
            </a:r>
            <a:endParaRPr lang="lt-LT"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•Monitor the DevOps pipeline itself</a:t>
            </a:r>
          </a:p>
          <a:p>
            <a:endParaRPr lang="lt-LT" sz="1200" b="0" i="0" u="none" strike="noStrike" kern="1200" baseline="0" dirty="0">
              <a:solidFill>
                <a:schemeClr val="tx1"/>
              </a:solidFill>
              <a:latin typeface="+mn-lt"/>
              <a:ea typeface="+mn-ea"/>
              <a:cs typeface="+mn-cs"/>
            </a:endParaRPr>
          </a:p>
          <a:p>
            <a:r>
              <a:rPr lang="lt-LT" sz="1200" b="0" i="0" u="none" strike="noStrike" kern="1200" baseline="0" dirty="0">
                <a:solidFill>
                  <a:schemeClr val="tx1"/>
                </a:solidFill>
                <a:latin typeface="+mn-lt"/>
                <a:ea typeface="+mn-ea"/>
                <a:cs typeface="+mn-cs"/>
              </a:rPr>
              <a:t>LTAT.</a:t>
            </a:r>
          </a:p>
          <a:p>
            <a:endParaRPr lang="en-GB" dirty="0"/>
          </a:p>
        </p:txBody>
      </p:sp>
      <p:sp>
        <p:nvSpPr>
          <p:cNvPr id="4" name="Slide Number Placeholder 3"/>
          <p:cNvSpPr>
            <a:spLocks noGrp="1"/>
          </p:cNvSpPr>
          <p:nvPr>
            <p:ph type="sldNum" sz="quarter" idx="10"/>
          </p:nvPr>
        </p:nvSpPr>
        <p:spPr/>
        <p:txBody>
          <a:bodyPr/>
          <a:lstStyle/>
          <a:p>
            <a:fld id="{9E33E49F-72BF-43AA-8168-B7D27432CA6D}" type="slidenum">
              <a:rPr lang="en-GB" smtClean="0"/>
              <a:t>13</a:t>
            </a:fld>
            <a:endParaRPr lang="en-GB"/>
          </a:p>
        </p:txBody>
      </p:sp>
    </p:spTree>
    <p:extLst>
      <p:ext uri="{BB962C8B-B14F-4D97-AF65-F5344CB8AC3E}">
        <p14:creationId xmlns:p14="http://schemas.microsoft.com/office/powerpoint/2010/main" val="27811302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Continuous Everything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CI-CD </a:t>
            </a:r>
            <a:r>
              <a:rPr lang="en-US" dirty="0" err="1"/>
              <a:t>neatsiejama</a:t>
            </a:r>
            <a:r>
              <a:rPr lang="en-US" dirty="0"/>
              <a:t> </a:t>
            </a:r>
            <a:r>
              <a:rPr lang="en-US" dirty="0" err="1"/>
              <a:t>devops</a:t>
            </a:r>
            <a:r>
              <a:rPr lang="en-US" dirty="0"/>
              <a:t> </a:t>
            </a:r>
            <a:r>
              <a:rPr lang="en-US" dirty="0" err="1"/>
              <a:t>dalis</a:t>
            </a:r>
            <a:r>
              <a:rPr lang="en-US" dirty="0"/>
              <a:t>. </a:t>
            </a:r>
          </a:p>
          <a:p>
            <a:r>
              <a:rPr lang="en-US" dirty="0"/>
              <a:t>CI - </a:t>
            </a:r>
            <a:r>
              <a:rPr lang="en-US" dirty="0" err="1"/>
              <a:t>Apjungia</a:t>
            </a:r>
            <a:r>
              <a:rPr lang="en-US" dirty="0"/>
              <a:t> code </a:t>
            </a:r>
            <a:r>
              <a:rPr lang="en-US" dirty="0" err="1"/>
              <a:t>ir</a:t>
            </a:r>
            <a:r>
              <a:rPr lang="en-US" dirty="0"/>
              <a:t> build </a:t>
            </a:r>
            <a:r>
              <a:rPr lang="en-US" dirty="0" err="1"/>
              <a:t>dalis</a:t>
            </a:r>
            <a:r>
              <a:rPr lang="en-US" dirty="0"/>
              <a:t>, </a:t>
            </a:r>
            <a:r>
              <a:rPr lang="en-US" dirty="0" err="1"/>
              <a:t>naudojam</a:t>
            </a:r>
            <a:r>
              <a:rPr lang="en-US" dirty="0"/>
              <a:t> </a:t>
            </a:r>
            <a:r>
              <a:rPr lang="en-US" dirty="0" err="1"/>
              <a:t>centralizuota</a:t>
            </a:r>
            <a:r>
              <a:rPr lang="en-US" baseline="0" dirty="0"/>
              <a:t> </a:t>
            </a:r>
            <a:r>
              <a:rPr lang="en-US" baseline="0" dirty="0" err="1"/>
              <a:t>kodo</a:t>
            </a:r>
            <a:r>
              <a:rPr lang="en-US" baseline="0" dirty="0"/>
              <a:t> </a:t>
            </a:r>
            <a:r>
              <a:rPr lang="en-US" baseline="0" dirty="0" err="1"/>
              <a:t>repozitorija</a:t>
            </a:r>
            <a:r>
              <a:rPr lang="en-US" baseline="0" dirty="0"/>
              <a:t> (</a:t>
            </a:r>
            <a:r>
              <a:rPr lang="en-US" baseline="0" dirty="0" err="1"/>
              <a:t>github</a:t>
            </a:r>
            <a:r>
              <a:rPr lang="en-US" baseline="0" dirty="0"/>
              <a:t>) </a:t>
            </a:r>
            <a:r>
              <a:rPr lang="en-US" baseline="0" dirty="0" err="1"/>
              <a:t>ir</a:t>
            </a:r>
            <a:r>
              <a:rPr lang="en-US" baseline="0" dirty="0"/>
              <a:t> </a:t>
            </a:r>
            <a:r>
              <a:rPr lang="en-US" baseline="0" dirty="0" err="1"/>
              <a:t>merginam</a:t>
            </a:r>
            <a:r>
              <a:rPr lang="en-US" baseline="0" dirty="0"/>
              <a:t> </a:t>
            </a:r>
            <a:r>
              <a:rPr lang="en-US" baseline="0" dirty="0" err="1"/>
              <a:t>reguliariai</a:t>
            </a:r>
            <a:r>
              <a:rPr lang="en-US" baseline="0" dirty="0"/>
              <a:t> (</a:t>
            </a:r>
            <a:r>
              <a:rPr lang="en-US" baseline="0" dirty="0" err="1"/>
              <a:t>dazniau</a:t>
            </a:r>
            <a:r>
              <a:rPr lang="en-US" baseline="0" dirty="0"/>
              <a:t> </a:t>
            </a:r>
            <a:r>
              <a:rPr lang="en-US" baseline="0" dirty="0" err="1"/>
              <a:t>ir</a:t>
            </a:r>
            <a:r>
              <a:rPr lang="en-US" baseline="0" dirty="0"/>
              <a:t> </a:t>
            </a:r>
            <a:r>
              <a:rPr lang="en-US" baseline="0" dirty="0" err="1"/>
              <a:t>mazesniais</a:t>
            </a:r>
            <a:r>
              <a:rPr lang="en-US" baseline="0" dirty="0"/>
              <a:t> </a:t>
            </a:r>
            <a:r>
              <a:rPr lang="en-US" baseline="0" dirty="0" err="1"/>
              <a:t>kiekiais</a:t>
            </a:r>
            <a:r>
              <a:rPr lang="en-US" baseline="0" dirty="0"/>
              <a:t>) </a:t>
            </a:r>
            <a:r>
              <a:rPr lang="en-US" baseline="0" dirty="0" err="1"/>
              <a:t>kad</a:t>
            </a:r>
            <a:r>
              <a:rPr lang="en-US" baseline="0" dirty="0"/>
              <a:t> </a:t>
            </a:r>
            <a:r>
              <a:rPr lang="en-US" baseline="0" dirty="0" err="1"/>
              <a:t>butu</a:t>
            </a:r>
            <a:r>
              <a:rPr lang="en-US" baseline="0" dirty="0"/>
              <a:t> </a:t>
            </a:r>
            <a:r>
              <a:rPr lang="en-US" baseline="0" dirty="0" err="1"/>
              <a:t>daugiau</a:t>
            </a:r>
            <a:r>
              <a:rPr lang="en-US" baseline="0" dirty="0"/>
              <a:t> </a:t>
            </a:r>
            <a:r>
              <a:rPr lang="en-US" baseline="0" dirty="0" err="1"/>
              <a:t>tvarkos</a:t>
            </a: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Continuous Delivery – auto</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testai</a:t>
            </a:r>
            <a:r>
              <a:rPr lang="en-GB" sz="1200" b="0" i="0" kern="1200" baseline="0" dirty="0">
                <a:solidFill>
                  <a:schemeClr val="tx1"/>
                </a:solidFill>
                <a:effectLst/>
                <a:latin typeface="+mn-lt"/>
                <a:ea typeface="+mn-ea"/>
                <a:cs typeface="+mn-cs"/>
              </a:rPr>
              <a:t> + infra provisioning </a:t>
            </a:r>
            <a:r>
              <a:rPr lang="en-GB" sz="1200" b="0" i="0" kern="1200" baseline="0" dirty="0" err="1">
                <a:solidFill>
                  <a:schemeClr val="tx1"/>
                </a:solidFill>
                <a:effectLst/>
                <a:latin typeface="+mn-lt"/>
                <a:ea typeface="+mn-ea"/>
                <a:cs typeface="+mn-cs"/>
              </a:rPr>
              <a:t>jei</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reikia</a:t>
            </a:r>
            <a:r>
              <a:rPr lang="en-GB" sz="1200" b="0" i="0" kern="1200" baseline="0" dirty="0">
                <a:solidFill>
                  <a:schemeClr val="tx1"/>
                </a:solidFill>
                <a:effectLst/>
                <a:latin typeface="+mn-lt"/>
                <a:ea typeface="+mn-ea"/>
                <a:cs typeface="+mn-cs"/>
              </a:rPr>
              <a:t> + deploy </a:t>
            </a:r>
            <a:r>
              <a:rPr lang="en-GB" sz="1200" b="0" i="0" kern="1200" baseline="0" dirty="0" err="1">
                <a:solidFill>
                  <a:schemeClr val="tx1"/>
                </a:solidFill>
                <a:effectLst/>
                <a:latin typeface="+mn-lt"/>
                <a:ea typeface="+mn-ea"/>
                <a:cs typeface="+mn-cs"/>
              </a:rPr>
              <a:t>po</a:t>
            </a:r>
            <a:r>
              <a:rPr lang="en-GB" sz="1200" b="0" i="0" kern="1200" baseline="0" dirty="0">
                <a:solidFill>
                  <a:schemeClr val="tx1"/>
                </a:solidFill>
                <a:effectLst/>
                <a:latin typeface="+mn-lt"/>
                <a:ea typeface="+mn-ea"/>
                <a:cs typeface="+mn-cs"/>
              </a:rPr>
              <a:t> </a:t>
            </a:r>
            <a:r>
              <a:rPr lang="en-GB" sz="1200" b="1" i="0" kern="1200" baseline="0" dirty="0">
                <a:solidFill>
                  <a:schemeClr val="tx1"/>
                </a:solidFill>
                <a:effectLst/>
                <a:latin typeface="+mn-lt"/>
                <a:ea typeface="+mn-ea"/>
                <a:cs typeface="+mn-cs"/>
              </a:rPr>
              <a:t>manual</a:t>
            </a:r>
            <a:r>
              <a:rPr lang="en-GB" sz="1200" b="0" i="0" kern="1200" baseline="0" dirty="0">
                <a:solidFill>
                  <a:schemeClr val="tx1"/>
                </a:solidFill>
                <a:effectLst/>
                <a:latin typeface="+mn-lt"/>
                <a:ea typeface="+mn-ea"/>
                <a:cs typeface="+mn-cs"/>
              </a:rPr>
              <a:t> </a:t>
            </a:r>
            <a:r>
              <a:rPr lang="en-GB" sz="1200" b="1" i="0" kern="1200" baseline="0" dirty="0">
                <a:solidFill>
                  <a:schemeClr val="tx1"/>
                </a:solidFill>
                <a:effectLst/>
                <a:latin typeface="+mn-lt"/>
                <a:ea typeface="+mn-ea"/>
                <a:cs typeface="+mn-cs"/>
              </a:rPr>
              <a:t>trigger</a:t>
            </a:r>
            <a:endParaRPr lang="en-GB" sz="1200" b="1"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Continuous Deployment</a:t>
            </a:r>
            <a:r>
              <a:rPr lang="en-GB" sz="1200" b="0" i="0" kern="1200" baseline="0" dirty="0">
                <a:solidFill>
                  <a:schemeClr val="tx1"/>
                </a:solidFill>
                <a:effectLst/>
                <a:latin typeface="+mn-lt"/>
                <a:ea typeface="+mn-ea"/>
                <a:cs typeface="+mn-cs"/>
              </a:rPr>
              <a:t> – same </a:t>
            </a:r>
            <a:r>
              <a:rPr lang="en-GB" sz="1200" b="0" i="0" kern="1200" baseline="0" dirty="0" err="1">
                <a:solidFill>
                  <a:schemeClr val="tx1"/>
                </a:solidFill>
                <a:effectLst/>
                <a:latin typeface="+mn-lt"/>
                <a:ea typeface="+mn-ea"/>
                <a:cs typeface="+mn-cs"/>
              </a:rPr>
              <a:t>kas</a:t>
            </a:r>
            <a:r>
              <a:rPr lang="en-GB" sz="1200" b="0" i="0" kern="1200" baseline="0" dirty="0">
                <a:solidFill>
                  <a:schemeClr val="tx1"/>
                </a:solidFill>
                <a:effectLst/>
                <a:latin typeface="+mn-lt"/>
                <a:ea typeface="+mn-ea"/>
                <a:cs typeface="+mn-cs"/>
              </a:rPr>
              <a:t> </a:t>
            </a:r>
            <a:r>
              <a:rPr lang="en-GB" sz="1200" b="0" i="0" kern="1200" dirty="0">
                <a:solidFill>
                  <a:schemeClr val="tx1"/>
                </a:solidFill>
                <a:effectLst/>
                <a:latin typeface="+mn-lt"/>
                <a:ea typeface="+mn-ea"/>
                <a:cs typeface="+mn-cs"/>
              </a:rPr>
              <a:t>Continuous Delivery </a:t>
            </a:r>
            <a:r>
              <a:rPr lang="en-GB" sz="1200" b="0" i="0" kern="1200" dirty="0" err="1">
                <a:solidFill>
                  <a:schemeClr val="tx1"/>
                </a:solidFill>
                <a:effectLst/>
                <a:latin typeface="+mn-lt"/>
                <a:ea typeface="+mn-ea"/>
                <a:cs typeface="+mn-cs"/>
              </a:rPr>
              <a:t>tik</a:t>
            </a:r>
            <a:r>
              <a:rPr lang="en-GB" sz="1200" b="0" i="0" kern="1200" dirty="0">
                <a:solidFill>
                  <a:schemeClr val="tx1"/>
                </a:solidFill>
                <a:effectLst/>
                <a:latin typeface="+mn-lt"/>
                <a:ea typeface="+mn-ea"/>
                <a:cs typeface="+mn-cs"/>
              </a:rPr>
              <a:t> near manual step</a:t>
            </a:r>
            <a:r>
              <a:rPr lang="en-GB" sz="1200" b="0" i="0" kern="1200" baseline="0" dirty="0">
                <a:solidFill>
                  <a:schemeClr val="tx1"/>
                </a:solidFill>
                <a:effectLst/>
                <a:latin typeface="+mn-lt"/>
                <a:ea typeface="+mn-ea"/>
                <a:cs typeface="+mn-cs"/>
              </a:rPr>
              <a:t> pries deployment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Continuous Feedback</a:t>
            </a:r>
            <a:r>
              <a:rPr lang="en-GB" sz="1200" b="0" i="0" kern="1200" baseline="0" dirty="0">
                <a:solidFill>
                  <a:schemeClr val="tx1"/>
                </a:solidFill>
                <a:effectLst/>
                <a:latin typeface="+mn-lt"/>
                <a:ea typeface="+mn-ea"/>
                <a:cs typeface="+mn-cs"/>
              </a:rPr>
              <a:t> – </a:t>
            </a:r>
            <a:r>
              <a:rPr lang="en-GB" sz="1200" b="0" i="0" kern="1200" baseline="0" dirty="0" err="1">
                <a:solidFill>
                  <a:schemeClr val="tx1"/>
                </a:solidFill>
                <a:effectLst/>
                <a:latin typeface="+mn-lt"/>
                <a:ea typeface="+mn-ea"/>
                <a:cs typeface="+mn-cs"/>
              </a:rPr>
              <a:t>reciau</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naudojamas</a:t>
            </a:r>
            <a:r>
              <a:rPr lang="en-GB" sz="1200" b="0" i="0" kern="1200" baseline="0" dirty="0">
                <a:solidFill>
                  <a:schemeClr val="tx1"/>
                </a:solidFill>
                <a:effectLst/>
                <a:latin typeface="+mn-lt"/>
                <a:ea typeface="+mn-ea"/>
                <a:cs typeface="+mn-cs"/>
              </a:rPr>
              <a:t> bet labia </a:t>
            </a:r>
            <a:r>
              <a:rPr lang="en-GB" sz="1200" b="0" i="0" kern="1200" baseline="0" dirty="0" err="1">
                <a:solidFill>
                  <a:schemeClr val="tx1"/>
                </a:solidFill>
                <a:effectLst/>
                <a:latin typeface="+mn-lt"/>
                <a:ea typeface="+mn-ea"/>
                <a:cs typeface="+mn-cs"/>
              </a:rPr>
              <a:t>svarbus</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komponentas</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nes</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devops</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esmes</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pastoviai</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ieskoti</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vietu</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tobulejimui</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ir</a:t>
            </a:r>
            <a:r>
              <a:rPr lang="en-GB" sz="1200" b="0" i="0" kern="1200" baseline="0" dirty="0">
                <a:solidFill>
                  <a:schemeClr val="tx1"/>
                </a:solidFill>
                <a:effectLst/>
                <a:latin typeface="+mn-lt"/>
                <a:ea typeface="+mn-ea"/>
                <a:cs typeface="+mn-cs"/>
              </a:rPr>
              <a:t> </a:t>
            </a:r>
            <a:r>
              <a:rPr lang="en-GB" sz="1200" b="0" i="0" kern="1200" baseline="0" dirty="0" err="1">
                <a:solidFill>
                  <a:schemeClr val="tx1"/>
                </a:solidFill>
                <a:effectLst/>
                <a:latin typeface="+mn-lt"/>
                <a:ea typeface="+mn-ea"/>
                <a:cs typeface="+mn-cs"/>
              </a:rPr>
              <a:t>gerinti</a:t>
            </a:r>
            <a:r>
              <a:rPr lang="en-GB" sz="1200" b="0" i="0" kern="1200" baseline="0" dirty="0">
                <a:solidFill>
                  <a:schemeClr val="tx1"/>
                </a:solidFill>
                <a:effectLst/>
                <a:latin typeface="+mn-lt"/>
                <a:ea typeface="+mn-ea"/>
                <a:cs typeface="+mn-cs"/>
              </a:rPr>
              <a:t> visa lifecycle</a:t>
            </a:r>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E33E49F-72BF-43AA-8168-B7D27432CA6D}" type="slidenum">
              <a:rPr lang="en-GB" smtClean="0"/>
              <a:t>14</a:t>
            </a:fld>
            <a:endParaRPr lang="en-GB"/>
          </a:p>
        </p:txBody>
      </p:sp>
    </p:spTree>
    <p:extLst>
      <p:ext uri="{BB962C8B-B14F-4D97-AF65-F5344CB8AC3E}">
        <p14:creationId xmlns:p14="http://schemas.microsoft.com/office/powerpoint/2010/main" val="3375938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lt-LT" dirty="0"/>
          </a:p>
        </p:txBody>
      </p:sp>
      <p:sp>
        <p:nvSpPr>
          <p:cNvPr id="4" name="Slide Number Placeholder 3"/>
          <p:cNvSpPr>
            <a:spLocks noGrp="1"/>
          </p:cNvSpPr>
          <p:nvPr>
            <p:ph type="sldNum" sz="quarter" idx="10"/>
          </p:nvPr>
        </p:nvSpPr>
        <p:spPr/>
        <p:txBody>
          <a:bodyPr/>
          <a:lstStyle/>
          <a:p>
            <a:fld id="{5740E014-D70F-464A-8CB5-8B53451BA6F8}" type="slidenum">
              <a:rPr lang="lt-LT" smtClean="0"/>
              <a:t>22</a:t>
            </a:fld>
            <a:endParaRPr lang="lt-LT"/>
          </a:p>
        </p:txBody>
      </p:sp>
    </p:spTree>
    <p:extLst>
      <p:ext uri="{BB962C8B-B14F-4D97-AF65-F5344CB8AC3E}">
        <p14:creationId xmlns:p14="http://schemas.microsoft.com/office/powerpoint/2010/main" val="2319256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kaidrės vaizdo vietos rezervavimo ženklas 1"/>
          <p:cNvSpPr>
            <a:spLocks noGrp="1" noRot="1" noChangeAspect="1"/>
          </p:cNvSpPr>
          <p:nvPr>
            <p:ph type="sldImg"/>
          </p:nvPr>
        </p:nvSpPr>
        <p:spPr/>
      </p:sp>
      <p:sp>
        <p:nvSpPr>
          <p:cNvPr id="3" name="Pastabų vietos rezervavimo ženklas 2"/>
          <p:cNvSpPr>
            <a:spLocks noGrp="1"/>
          </p:cNvSpPr>
          <p:nvPr>
            <p:ph type="body" idx="1"/>
          </p:nvPr>
        </p:nvSpPr>
        <p:spPr/>
        <p:txBody>
          <a:bodyPr>
            <a:normAutofit fontScale="92500" lnSpcReduction="20000"/>
          </a:bodyPr>
          <a:lstStyle/>
          <a:p>
            <a:pPr fontAlgn="base"/>
            <a:r>
              <a:rPr lang="en-US" sz="1200" b="0" i="0" kern="1200" dirty="0">
                <a:solidFill>
                  <a:schemeClr val="tx1"/>
                </a:solidFill>
                <a:latin typeface="+mn-lt"/>
                <a:ea typeface="+mn-ea"/>
                <a:cs typeface="+mn-cs"/>
              </a:rPr>
              <a:t>For a successful CICD implementation, all stakeholders need to work in collaboration, taking complete ownership of their respective tasks and responsibilities, ensuring the integrity of application.</a:t>
            </a:r>
          </a:p>
          <a:p>
            <a:pPr fontAlgn="base"/>
            <a:r>
              <a:rPr lang="en-US" sz="1200" b="1" i="0" kern="1200" dirty="0">
                <a:solidFill>
                  <a:schemeClr val="tx1"/>
                </a:solidFill>
                <a:latin typeface="+mn-lt"/>
                <a:ea typeface="+mn-ea"/>
                <a:cs typeface="+mn-cs"/>
              </a:rPr>
              <a:t>Developers</a:t>
            </a:r>
            <a:r>
              <a:rPr lang="en-US" sz="1200" b="0" i="0" kern="1200" dirty="0">
                <a:solidFill>
                  <a:schemeClr val="tx1"/>
                </a:solidFill>
                <a:latin typeface="+mn-lt"/>
                <a:ea typeface="+mn-ea"/>
                <a:cs typeface="+mn-cs"/>
              </a:rPr>
              <a:t> code the business logic and test them through unit tests.</a:t>
            </a:r>
          </a:p>
          <a:p>
            <a:pPr fontAlgn="base"/>
            <a:r>
              <a:rPr lang="en-US" sz="1200" b="1" i="0" kern="1200" dirty="0">
                <a:solidFill>
                  <a:schemeClr val="tx1"/>
                </a:solidFill>
                <a:latin typeface="+mn-lt"/>
                <a:ea typeface="+mn-ea"/>
                <a:cs typeface="+mn-cs"/>
              </a:rPr>
              <a:t>Quality Engineers</a:t>
            </a:r>
            <a:r>
              <a:rPr lang="en-US" sz="1200" b="0" i="0" kern="1200" dirty="0">
                <a:solidFill>
                  <a:schemeClr val="tx1"/>
                </a:solidFill>
                <a:latin typeface="+mn-lt"/>
                <a:ea typeface="+mn-ea"/>
                <a:cs typeface="+mn-cs"/>
              </a:rPr>
              <a:t> maintain product quality, review completed features and write end-to-end acceptance tests.</a:t>
            </a:r>
          </a:p>
          <a:p>
            <a:pPr fontAlgn="base"/>
            <a:r>
              <a:rPr lang="en-US" sz="1200" b="1" i="0" kern="1200" dirty="0">
                <a:solidFill>
                  <a:schemeClr val="tx1"/>
                </a:solidFill>
                <a:latin typeface="+mn-lt"/>
                <a:ea typeface="+mn-ea"/>
                <a:cs typeface="+mn-cs"/>
              </a:rPr>
              <a:t>Business Analysts and Owners</a:t>
            </a:r>
            <a:r>
              <a:rPr lang="en-US" sz="1200" b="0" i="0" kern="1200" dirty="0">
                <a:solidFill>
                  <a:schemeClr val="tx1"/>
                </a:solidFill>
                <a:latin typeface="+mn-lt"/>
                <a:ea typeface="+mn-ea"/>
                <a:cs typeface="+mn-cs"/>
              </a:rPr>
              <a:t> interact with actual users and create relevant use cases. They coordinate and review results from user acceptance tests to validate the functionality and create new test cases, if required, based on feedback.</a:t>
            </a:r>
          </a:p>
          <a:p>
            <a:pPr fontAlgn="base"/>
            <a:r>
              <a:rPr lang="en-US" sz="1200" b="1" i="0" kern="1200" dirty="0">
                <a:solidFill>
                  <a:schemeClr val="tx1"/>
                </a:solidFill>
                <a:latin typeface="+mn-lt"/>
                <a:ea typeface="+mn-ea"/>
                <a:cs typeface="+mn-cs"/>
              </a:rPr>
              <a:t>Operations (Ops)/</a:t>
            </a:r>
            <a:r>
              <a:rPr lang="en-US" sz="1200" b="1" i="0" kern="1200" dirty="0" err="1">
                <a:solidFill>
                  <a:schemeClr val="tx1"/>
                </a:solidFill>
                <a:latin typeface="+mn-lt"/>
                <a:ea typeface="+mn-ea"/>
                <a:cs typeface="+mn-cs"/>
              </a:rPr>
              <a:t>DevOps</a:t>
            </a:r>
            <a:r>
              <a:rPr lang="en-US" sz="1200" b="1" i="0" kern="1200" dirty="0">
                <a:solidFill>
                  <a:schemeClr val="tx1"/>
                </a:solidFill>
                <a:latin typeface="+mn-lt"/>
                <a:ea typeface="+mn-ea"/>
                <a:cs typeface="+mn-cs"/>
              </a:rPr>
              <a:t> Engineers</a:t>
            </a:r>
            <a:r>
              <a:rPr lang="en-US" sz="1200" b="0" i="0" kern="1200" dirty="0">
                <a:solidFill>
                  <a:schemeClr val="tx1"/>
                </a:solidFill>
                <a:latin typeface="+mn-lt"/>
                <a:ea typeface="+mn-ea"/>
                <a:cs typeface="+mn-cs"/>
              </a:rPr>
              <a:t> ensure that the product/ application is available to users at the desired time. They work on the scaling of the process, and other logistics so that the code from developers can smoothly move to the production environment.</a:t>
            </a:r>
          </a:p>
          <a:p>
            <a:pPr fontAlgn="base"/>
            <a:r>
              <a:rPr lang="en-US" sz="1200" b="0" i="0" u="sng" kern="1200" dirty="0">
                <a:solidFill>
                  <a:schemeClr val="tx1"/>
                </a:solidFill>
                <a:latin typeface="+mn-lt"/>
                <a:ea typeface="+mn-ea"/>
                <a:cs typeface="+mn-cs"/>
              </a:rPr>
              <a:t>Second Principle of CI/CD: Risk Reduction</a:t>
            </a:r>
            <a:endParaRPr lang="en-US" sz="1200" b="0" i="0" kern="1200" dirty="0">
              <a:solidFill>
                <a:schemeClr val="tx1"/>
              </a:solidFill>
              <a:latin typeface="+mn-lt"/>
              <a:ea typeface="+mn-ea"/>
              <a:cs typeface="+mn-cs"/>
            </a:endParaRPr>
          </a:p>
          <a:p>
            <a:pPr fontAlgn="base"/>
            <a:r>
              <a:rPr lang="en-US" sz="1200" b="0" i="0" kern="1200" dirty="0">
                <a:solidFill>
                  <a:schemeClr val="tx1"/>
                </a:solidFill>
                <a:latin typeface="+mn-lt"/>
                <a:ea typeface="+mn-ea"/>
                <a:cs typeface="+mn-cs"/>
              </a:rPr>
              <a:t>At each stage in the CI/CD pipeline, stakeholders are responsible to reduce risk ensuring complete quality control.</a:t>
            </a:r>
          </a:p>
          <a:p>
            <a:pPr fontAlgn="base"/>
            <a:r>
              <a:rPr lang="en-US" sz="1200" b="0" i="0" kern="1200" dirty="0">
                <a:solidFill>
                  <a:schemeClr val="tx1"/>
                </a:solidFill>
                <a:latin typeface="+mn-lt"/>
                <a:ea typeface="+mn-ea"/>
                <a:cs typeface="+mn-cs"/>
              </a:rPr>
              <a:t>Developers are accountable to reduce the risk of inaccurate business logic.</a:t>
            </a:r>
          </a:p>
          <a:p>
            <a:pPr fontAlgn="base"/>
            <a:r>
              <a:rPr lang="en-US" sz="1200" b="0" i="0" kern="1200" dirty="0">
                <a:solidFill>
                  <a:schemeClr val="tx1"/>
                </a:solidFill>
                <a:latin typeface="+mn-lt"/>
                <a:ea typeface="+mn-ea"/>
                <a:cs typeface="+mn-cs"/>
              </a:rPr>
              <a:t>QEs are responsible for testing user flow integrity to reduce the risk of broken flows/user cases.</a:t>
            </a:r>
          </a:p>
          <a:p>
            <a:pPr fontAlgn="base"/>
            <a:r>
              <a:rPr lang="en-US" sz="1200" b="0" i="0" kern="1200" dirty="0">
                <a:solidFill>
                  <a:schemeClr val="tx1"/>
                </a:solidFill>
                <a:latin typeface="+mn-lt"/>
                <a:ea typeface="+mn-ea"/>
                <a:cs typeface="+mn-cs"/>
              </a:rPr>
              <a:t>BAs and POs are involved in user acceptance testing to reduce the risk of creating unusable/unwanted features.</a:t>
            </a:r>
          </a:p>
          <a:p>
            <a:pPr fontAlgn="base"/>
            <a:r>
              <a:rPr lang="en-US" sz="1200" b="0" i="0" kern="1200" dirty="0">
                <a:solidFill>
                  <a:schemeClr val="tx1"/>
                </a:solidFill>
                <a:latin typeface="+mn-lt"/>
                <a:ea typeface="+mn-ea"/>
                <a:cs typeface="+mn-cs"/>
              </a:rPr>
              <a:t>Ops/</a:t>
            </a:r>
            <a:r>
              <a:rPr lang="en-US" sz="1200" b="0" i="0" kern="1200" dirty="0" err="1">
                <a:solidFill>
                  <a:schemeClr val="tx1"/>
                </a:solidFill>
                <a:latin typeface="+mn-lt"/>
                <a:ea typeface="+mn-ea"/>
                <a:cs typeface="+mn-cs"/>
              </a:rPr>
              <a:t>DevOps</a:t>
            </a:r>
            <a:r>
              <a:rPr lang="en-US" sz="1200" b="0" i="0" kern="1200" dirty="0">
                <a:solidFill>
                  <a:schemeClr val="tx1"/>
                </a:solidFill>
                <a:latin typeface="+mn-lt"/>
                <a:ea typeface="+mn-ea"/>
                <a:cs typeface="+mn-cs"/>
              </a:rPr>
              <a:t> are involved in CI/CD maintenance, deployment related work and scaling it to reduce the risk of product unavailability.</a:t>
            </a:r>
          </a:p>
          <a:p>
            <a:pPr fontAlgn="base"/>
            <a:r>
              <a:rPr lang="en-US" sz="1200" b="0" i="0" u="sng" kern="1200" dirty="0">
                <a:solidFill>
                  <a:schemeClr val="tx1"/>
                </a:solidFill>
                <a:latin typeface="+mn-lt"/>
                <a:ea typeface="+mn-ea"/>
                <a:cs typeface="+mn-cs"/>
              </a:rPr>
              <a:t>Short Feedback Loop</a:t>
            </a:r>
            <a:endParaRPr lang="en-US" sz="1200" b="0" i="0" kern="1200" dirty="0">
              <a:solidFill>
                <a:schemeClr val="tx1"/>
              </a:solidFill>
              <a:latin typeface="+mn-lt"/>
              <a:ea typeface="+mn-ea"/>
              <a:cs typeface="+mn-cs"/>
            </a:endParaRPr>
          </a:p>
          <a:p>
            <a:pPr fontAlgn="base"/>
            <a:r>
              <a:rPr lang="en-US" sz="1200" b="0" i="0" kern="1200" dirty="0">
                <a:solidFill>
                  <a:schemeClr val="tx1"/>
                </a:solidFill>
                <a:latin typeface="+mn-lt"/>
                <a:ea typeface="+mn-ea"/>
                <a:cs typeface="+mn-cs"/>
              </a:rPr>
              <a:t>Automation is the key in CI/CD. It helps us to get feedback way faster on any newly developed features as the entire process is automated to achieve quicker deployment of functionality to users.</a:t>
            </a:r>
          </a:p>
          <a:p>
            <a:endParaRPr lang="en-US" dirty="0"/>
          </a:p>
        </p:txBody>
      </p:sp>
      <p:sp>
        <p:nvSpPr>
          <p:cNvPr id="4" name="Skaidrės numerio vietos rezervavimo ženklas 3"/>
          <p:cNvSpPr>
            <a:spLocks noGrp="1"/>
          </p:cNvSpPr>
          <p:nvPr>
            <p:ph type="sldNum" sz="quarter" idx="10"/>
          </p:nvPr>
        </p:nvSpPr>
        <p:spPr/>
        <p:txBody>
          <a:bodyPr/>
          <a:lstStyle/>
          <a:p>
            <a:fld id="{6F310309-F2C3-4F82-816E-59325F98ADA6}" type="slidenum">
              <a:rPr lang="en-US" smtClean="0"/>
              <a:pPr/>
              <a:t>40</a:t>
            </a:fld>
            <a:endParaRPr lang="en-US"/>
          </a:p>
        </p:txBody>
      </p:sp>
    </p:spTree>
    <p:extLst>
      <p:ext uri="{BB962C8B-B14F-4D97-AF65-F5344CB8AC3E}">
        <p14:creationId xmlns:p14="http://schemas.microsoft.com/office/powerpoint/2010/main" val="42132368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lt-LT" dirty="0"/>
              <a:t>Geras</a:t>
            </a:r>
            <a:r>
              <a:rPr lang="lt-LT" baseline="0" dirty="0"/>
              <a:t> </a:t>
            </a:r>
            <a:r>
              <a:rPr lang="lt-LT" baseline="0" dirty="0" err="1"/>
              <a:t>build</a:t>
            </a:r>
            <a:r>
              <a:rPr lang="lt-LT" baseline="0" dirty="0"/>
              <a:t> </a:t>
            </a:r>
            <a:r>
              <a:rPr lang="lt-LT" baseline="0" dirty="0" err="1"/>
              <a:t>pipeline</a:t>
            </a:r>
            <a:r>
              <a:rPr lang="lt-LT" baseline="0" dirty="0"/>
              <a:t> </a:t>
            </a:r>
            <a:r>
              <a:rPr lang="en-US" baseline="0" dirty="0" err="1"/>
              <a:t>papildomai</a:t>
            </a:r>
            <a:r>
              <a:rPr lang="en-US" baseline="0" dirty="0"/>
              <a:t> </a:t>
            </a:r>
            <a:r>
              <a:rPr lang="lt-LT" baseline="0" dirty="0" err="1"/>
              <a:t>turetu</a:t>
            </a:r>
            <a:r>
              <a:rPr lang="lt-LT" baseline="0" dirty="0"/>
              <a:t> </a:t>
            </a:r>
            <a:r>
              <a:rPr lang="lt-LT" baseline="0" dirty="0" err="1"/>
              <a:t>turet</a:t>
            </a:r>
            <a:r>
              <a:rPr lang="lt-LT" baseline="0" dirty="0"/>
              <a:t>: </a:t>
            </a:r>
            <a:endParaRPr lang="en-US" baseline="0" dirty="0"/>
          </a:p>
          <a:p>
            <a:endParaRPr lang="en-GB" dirty="0"/>
          </a:p>
        </p:txBody>
      </p:sp>
      <p:sp>
        <p:nvSpPr>
          <p:cNvPr id="4" name="Slide Number Placeholder 3"/>
          <p:cNvSpPr>
            <a:spLocks noGrp="1"/>
          </p:cNvSpPr>
          <p:nvPr>
            <p:ph type="sldNum" sz="quarter" idx="10"/>
          </p:nvPr>
        </p:nvSpPr>
        <p:spPr/>
        <p:txBody>
          <a:bodyPr/>
          <a:lstStyle/>
          <a:p>
            <a:fld id="{9E33E49F-72BF-43AA-8168-B7D27432CA6D}" type="slidenum">
              <a:rPr lang="en-GB" smtClean="0"/>
              <a:t>46</a:t>
            </a:fld>
            <a:endParaRPr lang="en-GB"/>
          </a:p>
        </p:txBody>
      </p:sp>
    </p:spTree>
    <p:extLst>
      <p:ext uri="{BB962C8B-B14F-4D97-AF65-F5344CB8AC3E}">
        <p14:creationId xmlns:p14="http://schemas.microsoft.com/office/powerpoint/2010/main" val="14937817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E33E49F-72BF-43AA-8168-B7D27432CA6D}" type="slidenum">
              <a:rPr lang="en-GB" smtClean="0"/>
              <a:t>47</a:t>
            </a:fld>
            <a:endParaRPr lang="en-GB"/>
          </a:p>
        </p:txBody>
      </p:sp>
    </p:spTree>
    <p:extLst>
      <p:ext uri="{BB962C8B-B14F-4D97-AF65-F5344CB8AC3E}">
        <p14:creationId xmlns:p14="http://schemas.microsoft.com/office/powerpoint/2010/main" val="3516316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Pavadinimo skaidrė">
    <p:spTree>
      <p:nvGrpSpPr>
        <p:cNvPr id="1" name=""/>
        <p:cNvGrpSpPr/>
        <p:nvPr/>
      </p:nvGrpSpPr>
      <p:grpSpPr>
        <a:xfrm>
          <a:off x="0" y="0"/>
          <a:ext cx="0" cy="0"/>
          <a:chOff x="0" y="0"/>
          <a:chExt cx="0" cy="0"/>
        </a:xfrm>
      </p:grpSpPr>
      <p:sp>
        <p:nvSpPr>
          <p:cNvPr id="2" name="Antraštė 1"/>
          <p:cNvSpPr>
            <a:spLocks noGrp="1"/>
          </p:cNvSpPr>
          <p:nvPr>
            <p:ph type="ctrTitle"/>
          </p:nvPr>
        </p:nvSpPr>
        <p:spPr>
          <a:xfrm>
            <a:off x="685800" y="2130425"/>
            <a:ext cx="7772400" cy="1470025"/>
          </a:xfrm>
        </p:spPr>
        <p:txBody>
          <a:bodyPr/>
          <a:lstStyle/>
          <a:p>
            <a:r>
              <a:rPr lang="lt-LT"/>
              <a:t>Spustelėkite, jei norite keisite ruoš. pav. stilių</a:t>
            </a:r>
            <a:endParaRPr lang="en-US"/>
          </a:p>
        </p:txBody>
      </p:sp>
      <p:sp>
        <p:nvSpPr>
          <p:cNvPr id="3" name="Paantraštė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lt-LT"/>
              <a:t>Spustelėkite ruošinio paantraštės stiliui keisti</a:t>
            </a:r>
            <a:endParaRPr lang="en-US"/>
          </a:p>
        </p:txBody>
      </p:sp>
      <p:sp>
        <p:nvSpPr>
          <p:cNvPr id="4" name="Datos vietos rezervavimo ženklas 3"/>
          <p:cNvSpPr>
            <a:spLocks noGrp="1"/>
          </p:cNvSpPr>
          <p:nvPr>
            <p:ph type="dt" sz="half" idx="10"/>
          </p:nvPr>
        </p:nvSpPr>
        <p:spPr/>
        <p:txBody>
          <a:bodyPr/>
          <a:lstStyle/>
          <a:p>
            <a:fld id="{43318BC6-EAC4-4ACD-8122-5AC6E74B74B9}" type="datetimeFigureOut">
              <a:rPr lang="en-US" smtClean="0"/>
              <a:pPr/>
              <a:t>4/8/2024</a:t>
            </a:fld>
            <a:endParaRPr lang="en-US"/>
          </a:p>
        </p:txBody>
      </p:sp>
      <p:sp>
        <p:nvSpPr>
          <p:cNvPr id="5" name="Poraštės vietos rezervavimo ženklas 4"/>
          <p:cNvSpPr>
            <a:spLocks noGrp="1"/>
          </p:cNvSpPr>
          <p:nvPr>
            <p:ph type="ftr" sz="quarter" idx="11"/>
          </p:nvPr>
        </p:nvSpPr>
        <p:spPr/>
        <p:txBody>
          <a:bodyPr/>
          <a:lstStyle/>
          <a:p>
            <a:endParaRPr lang="en-US"/>
          </a:p>
        </p:txBody>
      </p:sp>
      <p:sp>
        <p:nvSpPr>
          <p:cNvPr id="6" name="Skaidrės numerio vietos rezervavimo ženklas 5"/>
          <p:cNvSpPr>
            <a:spLocks noGrp="1"/>
          </p:cNvSpPr>
          <p:nvPr>
            <p:ph type="sldNum" sz="quarter" idx="12"/>
          </p:nvPr>
        </p:nvSpPr>
        <p:spPr/>
        <p:txBody>
          <a:bodyPr/>
          <a:lstStyle/>
          <a:p>
            <a:fld id="{497674EA-E463-4171-82B0-5672EBE9D7E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Pavadinimas ir vertikalus tekstas">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a:t>Spustelėkite, jei norite keisite ruoš. pav. stilių</a:t>
            </a:r>
            <a:endParaRPr lang="en-US"/>
          </a:p>
        </p:txBody>
      </p:sp>
      <p:sp>
        <p:nvSpPr>
          <p:cNvPr id="3" name="Vertikalaus teksto vietos rezervavimo ženklas 2"/>
          <p:cNvSpPr>
            <a:spLocks noGrp="1"/>
          </p:cNvSpPr>
          <p:nvPr>
            <p:ph type="body" orient="vert" idx="1"/>
          </p:nvPr>
        </p:nvSpPr>
        <p:spPr/>
        <p:txBody>
          <a:bodyPr vert="eaVert"/>
          <a:lstStyle/>
          <a:p>
            <a:pPr lvl="0"/>
            <a:r>
              <a:rPr lang="lt-LT"/>
              <a:t>Spustelėkite ruošinio teksto stiliams keisti</a:t>
            </a:r>
          </a:p>
          <a:p>
            <a:pPr lvl="1"/>
            <a:r>
              <a:rPr lang="lt-LT"/>
              <a:t>Antras lygmuo</a:t>
            </a:r>
          </a:p>
          <a:p>
            <a:pPr lvl="2"/>
            <a:r>
              <a:rPr lang="lt-LT"/>
              <a:t>Trečias lygmuo</a:t>
            </a:r>
          </a:p>
          <a:p>
            <a:pPr lvl="3"/>
            <a:r>
              <a:rPr lang="lt-LT"/>
              <a:t>Ketvirtas lygmuo</a:t>
            </a:r>
          </a:p>
          <a:p>
            <a:pPr lvl="4"/>
            <a:r>
              <a:rPr lang="lt-LT"/>
              <a:t>Penktas lygmuo</a:t>
            </a:r>
            <a:endParaRPr lang="en-US"/>
          </a:p>
        </p:txBody>
      </p:sp>
      <p:sp>
        <p:nvSpPr>
          <p:cNvPr id="4" name="Datos vietos rezervavimo ženklas 3"/>
          <p:cNvSpPr>
            <a:spLocks noGrp="1"/>
          </p:cNvSpPr>
          <p:nvPr>
            <p:ph type="dt" sz="half" idx="10"/>
          </p:nvPr>
        </p:nvSpPr>
        <p:spPr/>
        <p:txBody>
          <a:bodyPr/>
          <a:lstStyle/>
          <a:p>
            <a:fld id="{43318BC6-EAC4-4ACD-8122-5AC6E74B74B9}" type="datetimeFigureOut">
              <a:rPr lang="en-US" smtClean="0"/>
              <a:pPr/>
              <a:t>4/8/2024</a:t>
            </a:fld>
            <a:endParaRPr lang="en-US"/>
          </a:p>
        </p:txBody>
      </p:sp>
      <p:sp>
        <p:nvSpPr>
          <p:cNvPr id="5" name="Poraštės vietos rezervavimo ženklas 4"/>
          <p:cNvSpPr>
            <a:spLocks noGrp="1"/>
          </p:cNvSpPr>
          <p:nvPr>
            <p:ph type="ftr" sz="quarter" idx="11"/>
          </p:nvPr>
        </p:nvSpPr>
        <p:spPr/>
        <p:txBody>
          <a:bodyPr/>
          <a:lstStyle/>
          <a:p>
            <a:endParaRPr lang="en-US"/>
          </a:p>
        </p:txBody>
      </p:sp>
      <p:sp>
        <p:nvSpPr>
          <p:cNvPr id="6" name="Skaidrės numerio vietos rezervavimo ženklas 5"/>
          <p:cNvSpPr>
            <a:spLocks noGrp="1"/>
          </p:cNvSpPr>
          <p:nvPr>
            <p:ph type="sldNum" sz="quarter" idx="12"/>
          </p:nvPr>
        </p:nvSpPr>
        <p:spPr/>
        <p:txBody>
          <a:bodyPr/>
          <a:lstStyle/>
          <a:p>
            <a:fld id="{497674EA-E463-4171-82B0-5672EBE9D7E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us pavadinimas ir tekstas">
    <p:spTree>
      <p:nvGrpSpPr>
        <p:cNvPr id="1" name=""/>
        <p:cNvGrpSpPr/>
        <p:nvPr/>
      </p:nvGrpSpPr>
      <p:grpSpPr>
        <a:xfrm>
          <a:off x="0" y="0"/>
          <a:ext cx="0" cy="0"/>
          <a:chOff x="0" y="0"/>
          <a:chExt cx="0" cy="0"/>
        </a:xfrm>
      </p:grpSpPr>
      <p:sp>
        <p:nvSpPr>
          <p:cNvPr id="2" name="Vertikalus pavadinimas 1"/>
          <p:cNvSpPr>
            <a:spLocks noGrp="1"/>
          </p:cNvSpPr>
          <p:nvPr>
            <p:ph type="title" orient="vert"/>
          </p:nvPr>
        </p:nvSpPr>
        <p:spPr>
          <a:xfrm>
            <a:off x="6629400" y="274638"/>
            <a:ext cx="2057400" cy="5851525"/>
          </a:xfrm>
        </p:spPr>
        <p:txBody>
          <a:bodyPr vert="eaVert"/>
          <a:lstStyle/>
          <a:p>
            <a:r>
              <a:rPr lang="lt-LT"/>
              <a:t>Spustelėkite, jei norite keisite ruoš. pav. stilių</a:t>
            </a:r>
            <a:endParaRPr lang="en-US"/>
          </a:p>
        </p:txBody>
      </p:sp>
      <p:sp>
        <p:nvSpPr>
          <p:cNvPr id="3" name="Vertikalaus teksto vietos rezervavimo ženklas 2"/>
          <p:cNvSpPr>
            <a:spLocks noGrp="1"/>
          </p:cNvSpPr>
          <p:nvPr>
            <p:ph type="body" orient="vert" idx="1"/>
          </p:nvPr>
        </p:nvSpPr>
        <p:spPr>
          <a:xfrm>
            <a:off x="457200" y="274638"/>
            <a:ext cx="6019800" cy="5851525"/>
          </a:xfrm>
        </p:spPr>
        <p:txBody>
          <a:bodyPr vert="eaVert"/>
          <a:lstStyle/>
          <a:p>
            <a:pPr lvl="0"/>
            <a:r>
              <a:rPr lang="lt-LT"/>
              <a:t>Spustelėkite ruošinio teksto stiliams keisti</a:t>
            </a:r>
          </a:p>
          <a:p>
            <a:pPr lvl="1"/>
            <a:r>
              <a:rPr lang="lt-LT"/>
              <a:t>Antras lygmuo</a:t>
            </a:r>
          </a:p>
          <a:p>
            <a:pPr lvl="2"/>
            <a:r>
              <a:rPr lang="lt-LT"/>
              <a:t>Trečias lygmuo</a:t>
            </a:r>
          </a:p>
          <a:p>
            <a:pPr lvl="3"/>
            <a:r>
              <a:rPr lang="lt-LT"/>
              <a:t>Ketvirtas lygmuo</a:t>
            </a:r>
          </a:p>
          <a:p>
            <a:pPr lvl="4"/>
            <a:r>
              <a:rPr lang="lt-LT"/>
              <a:t>Penktas lygmuo</a:t>
            </a:r>
            <a:endParaRPr lang="en-US"/>
          </a:p>
        </p:txBody>
      </p:sp>
      <p:sp>
        <p:nvSpPr>
          <p:cNvPr id="4" name="Datos vietos rezervavimo ženklas 3"/>
          <p:cNvSpPr>
            <a:spLocks noGrp="1"/>
          </p:cNvSpPr>
          <p:nvPr>
            <p:ph type="dt" sz="half" idx="10"/>
          </p:nvPr>
        </p:nvSpPr>
        <p:spPr/>
        <p:txBody>
          <a:bodyPr/>
          <a:lstStyle/>
          <a:p>
            <a:fld id="{43318BC6-EAC4-4ACD-8122-5AC6E74B74B9}" type="datetimeFigureOut">
              <a:rPr lang="en-US" smtClean="0"/>
              <a:pPr/>
              <a:t>4/8/2024</a:t>
            </a:fld>
            <a:endParaRPr lang="en-US"/>
          </a:p>
        </p:txBody>
      </p:sp>
      <p:sp>
        <p:nvSpPr>
          <p:cNvPr id="5" name="Poraštės vietos rezervavimo ženklas 4"/>
          <p:cNvSpPr>
            <a:spLocks noGrp="1"/>
          </p:cNvSpPr>
          <p:nvPr>
            <p:ph type="ftr" sz="quarter" idx="11"/>
          </p:nvPr>
        </p:nvSpPr>
        <p:spPr/>
        <p:txBody>
          <a:bodyPr/>
          <a:lstStyle/>
          <a:p>
            <a:endParaRPr lang="en-US"/>
          </a:p>
        </p:txBody>
      </p:sp>
      <p:sp>
        <p:nvSpPr>
          <p:cNvPr id="6" name="Skaidrės numerio vietos rezervavimo ženklas 5"/>
          <p:cNvSpPr>
            <a:spLocks noGrp="1"/>
          </p:cNvSpPr>
          <p:nvPr>
            <p:ph type="sldNum" sz="quarter" idx="12"/>
          </p:nvPr>
        </p:nvSpPr>
        <p:spPr/>
        <p:txBody>
          <a:bodyPr/>
          <a:lstStyle/>
          <a:p>
            <a:fld id="{497674EA-E463-4171-82B0-5672EBE9D7E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Pavadinimas ir turinys">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a:t>Spustelėkite, jei norite keisite ruoš. pav. stilių</a:t>
            </a:r>
            <a:endParaRPr lang="en-US"/>
          </a:p>
        </p:txBody>
      </p:sp>
      <p:sp>
        <p:nvSpPr>
          <p:cNvPr id="3" name="Turinio vietos rezervavimo ženklas 2"/>
          <p:cNvSpPr>
            <a:spLocks noGrp="1"/>
          </p:cNvSpPr>
          <p:nvPr>
            <p:ph idx="1"/>
          </p:nvPr>
        </p:nvSpPr>
        <p:spPr/>
        <p:txBody>
          <a:bodyPr/>
          <a:lstStyle/>
          <a:p>
            <a:pPr lvl="0"/>
            <a:r>
              <a:rPr lang="lt-LT"/>
              <a:t>Spustelėkite ruošinio teksto stiliams keisti</a:t>
            </a:r>
          </a:p>
          <a:p>
            <a:pPr lvl="1"/>
            <a:r>
              <a:rPr lang="lt-LT"/>
              <a:t>Antras lygmuo</a:t>
            </a:r>
          </a:p>
          <a:p>
            <a:pPr lvl="2"/>
            <a:r>
              <a:rPr lang="lt-LT"/>
              <a:t>Trečias lygmuo</a:t>
            </a:r>
          </a:p>
          <a:p>
            <a:pPr lvl="3"/>
            <a:r>
              <a:rPr lang="lt-LT"/>
              <a:t>Ketvirtas lygmuo</a:t>
            </a:r>
          </a:p>
          <a:p>
            <a:pPr lvl="4"/>
            <a:r>
              <a:rPr lang="lt-LT"/>
              <a:t>Penktas lygmuo</a:t>
            </a:r>
            <a:endParaRPr lang="en-US"/>
          </a:p>
        </p:txBody>
      </p:sp>
      <p:sp>
        <p:nvSpPr>
          <p:cNvPr id="4" name="Datos vietos rezervavimo ženklas 3"/>
          <p:cNvSpPr>
            <a:spLocks noGrp="1"/>
          </p:cNvSpPr>
          <p:nvPr>
            <p:ph type="dt" sz="half" idx="10"/>
          </p:nvPr>
        </p:nvSpPr>
        <p:spPr/>
        <p:txBody>
          <a:bodyPr/>
          <a:lstStyle/>
          <a:p>
            <a:fld id="{43318BC6-EAC4-4ACD-8122-5AC6E74B74B9}" type="datetimeFigureOut">
              <a:rPr lang="en-US" smtClean="0"/>
              <a:pPr/>
              <a:t>4/8/2024</a:t>
            </a:fld>
            <a:endParaRPr lang="en-US"/>
          </a:p>
        </p:txBody>
      </p:sp>
      <p:sp>
        <p:nvSpPr>
          <p:cNvPr id="5" name="Poraštės vietos rezervavimo ženklas 4"/>
          <p:cNvSpPr>
            <a:spLocks noGrp="1"/>
          </p:cNvSpPr>
          <p:nvPr>
            <p:ph type="ftr" sz="quarter" idx="11"/>
          </p:nvPr>
        </p:nvSpPr>
        <p:spPr/>
        <p:txBody>
          <a:bodyPr/>
          <a:lstStyle/>
          <a:p>
            <a:endParaRPr lang="en-US"/>
          </a:p>
        </p:txBody>
      </p:sp>
      <p:sp>
        <p:nvSpPr>
          <p:cNvPr id="6" name="Skaidrės numerio vietos rezervavimo ženklas 5"/>
          <p:cNvSpPr>
            <a:spLocks noGrp="1"/>
          </p:cNvSpPr>
          <p:nvPr>
            <p:ph type="sldNum" sz="quarter" idx="12"/>
          </p:nvPr>
        </p:nvSpPr>
        <p:spPr/>
        <p:txBody>
          <a:bodyPr/>
          <a:lstStyle/>
          <a:p>
            <a:fld id="{497674EA-E463-4171-82B0-5672EBE9D7E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kcijos antraštė">
    <p:spTree>
      <p:nvGrpSpPr>
        <p:cNvPr id="1" name=""/>
        <p:cNvGrpSpPr/>
        <p:nvPr/>
      </p:nvGrpSpPr>
      <p:grpSpPr>
        <a:xfrm>
          <a:off x="0" y="0"/>
          <a:ext cx="0" cy="0"/>
          <a:chOff x="0" y="0"/>
          <a:chExt cx="0" cy="0"/>
        </a:xfrm>
      </p:grpSpPr>
      <p:sp>
        <p:nvSpPr>
          <p:cNvPr id="2" name="Antraštė 1"/>
          <p:cNvSpPr>
            <a:spLocks noGrp="1"/>
          </p:cNvSpPr>
          <p:nvPr>
            <p:ph type="title"/>
          </p:nvPr>
        </p:nvSpPr>
        <p:spPr>
          <a:xfrm>
            <a:off x="722313" y="4406900"/>
            <a:ext cx="7772400" cy="1362075"/>
          </a:xfrm>
        </p:spPr>
        <p:txBody>
          <a:bodyPr anchor="t"/>
          <a:lstStyle>
            <a:lvl1pPr algn="l">
              <a:defRPr sz="4000" b="1" cap="all"/>
            </a:lvl1pPr>
          </a:lstStyle>
          <a:p>
            <a:r>
              <a:rPr lang="lt-LT"/>
              <a:t>Spustelėkite, jei norite keisite ruoš. pav. stilių</a:t>
            </a:r>
            <a:endParaRPr lang="en-US"/>
          </a:p>
        </p:txBody>
      </p:sp>
      <p:sp>
        <p:nvSpPr>
          <p:cNvPr id="3" name="Teksto vietos rezervavimo ženklas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lt-LT"/>
              <a:t>Spustelėkite ruošinio teksto stiliams keisti</a:t>
            </a:r>
          </a:p>
        </p:txBody>
      </p:sp>
      <p:sp>
        <p:nvSpPr>
          <p:cNvPr id="4" name="Datos vietos rezervavimo ženklas 3"/>
          <p:cNvSpPr>
            <a:spLocks noGrp="1"/>
          </p:cNvSpPr>
          <p:nvPr>
            <p:ph type="dt" sz="half" idx="10"/>
          </p:nvPr>
        </p:nvSpPr>
        <p:spPr/>
        <p:txBody>
          <a:bodyPr/>
          <a:lstStyle/>
          <a:p>
            <a:fld id="{43318BC6-EAC4-4ACD-8122-5AC6E74B74B9}" type="datetimeFigureOut">
              <a:rPr lang="en-US" smtClean="0"/>
              <a:pPr/>
              <a:t>4/8/2024</a:t>
            </a:fld>
            <a:endParaRPr lang="en-US"/>
          </a:p>
        </p:txBody>
      </p:sp>
      <p:sp>
        <p:nvSpPr>
          <p:cNvPr id="5" name="Poraštės vietos rezervavimo ženklas 4"/>
          <p:cNvSpPr>
            <a:spLocks noGrp="1"/>
          </p:cNvSpPr>
          <p:nvPr>
            <p:ph type="ftr" sz="quarter" idx="11"/>
          </p:nvPr>
        </p:nvSpPr>
        <p:spPr/>
        <p:txBody>
          <a:bodyPr/>
          <a:lstStyle/>
          <a:p>
            <a:endParaRPr lang="en-US"/>
          </a:p>
        </p:txBody>
      </p:sp>
      <p:sp>
        <p:nvSpPr>
          <p:cNvPr id="6" name="Skaidrės numerio vietos rezervavimo ženklas 5"/>
          <p:cNvSpPr>
            <a:spLocks noGrp="1"/>
          </p:cNvSpPr>
          <p:nvPr>
            <p:ph type="sldNum" sz="quarter" idx="12"/>
          </p:nvPr>
        </p:nvSpPr>
        <p:spPr/>
        <p:txBody>
          <a:bodyPr/>
          <a:lstStyle/>
          <a:p>
            <a:fld id="{497674EA-E463-4171-82B0-5672EBE9D7E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 turiniai">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a:t>Spustelėkite, jei norite keisite ruoš. pav. stilių</a:t>
            </a:r>
            <a:endParaRPr lang="en-US"/>
          </a:p>
        </p:txBody>
      </p:sp>
      <p:sp>
        <p:nvSpPr>
          <p:cNvPr id="3" name="Turinio vietos rezervavimo ženklas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lt-LT"/>
              <a:t>Spustelėkite ruošinio teksto stiliams keisti</a:t>
            </a:r>
          </a:p>
          <a:p>
            <a:pPr lvl="1"/>
            <a:r>
              <a:rPr lang="lt-LT"/>
              <a:t>Antras lygmuo</a:t>
            </a:r>
          </a:p>
          <a:p>
            <a:pPr lvl="2"/>
            <a:r>
              <a:rPr lang="lt-LT"/>
              <a:t>Trečias lygmuo</a:t>
            </a:r>
          </a:p>
          <a:p>
            <a:pPr lvl="3"/>
            <a:r>
              <a:rPr lang="lt-LT"/>
              <a:t>Ketvirtas lygmuo</a:t>
            </a:r>
          </a:p>
          <a:p>
            <a:pPr lvl="4"/>
            <a:r>
              <a:rPr lang="lt-LT"/>
              <a:t>Penktas lygmuo</a:t>
            </a:r>
            <a:endParaRPr lang="en-US"/>
          </a:p>
        </p:txBody>
      </p:sp>
      <p:sp>
        <p:nvSpPr>
          <p:cNvPr id="4" name="Turinio vietos rezervavimo ženklas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lt-LT"/>
              <a:t>Spustelėkite ruošinio teksto stiliams keisti</a:t>
            </a:r>
          </a:p>
          <a:p>
            <a:pPr lvl="1"/>
            <a:r>
              <a:rPr lang="lt-LT"/>
              <a:t>Antras lygmuo</a:t>
            </a:r>
          </a:p>
          <a:p>
            <a:pPr lvl="2"/>
            <a:r>
              <a:rPr lang="lt-LT"/>
              <a:t>Trečias lygmuo</a:t>
            </a:r>
          </a:p>
          <a:p>
            <a:pPr lvl="3"/>
            <a:r>
              <a:rPr lang="lt-LT"/>
              <a:t>Ketvirtas lygmuo</a:t>
            </a:r>
          </a:p>
          <a:p>
            <a:pPr lvl="4"/>
            <a:r>
              <a:rPr lang="lt-LT"/>
              <a:t>Penktas lygmuo</a:t>
            </a:r>
            <a:endParaRPr lang="en-US"/>
          </a:p>
        </p:txBody>
      </p:sp>
      <p:sp>
        <p:nvSpPr>
          <p:cNvPr id="5" name="Datos vietos rezervavimo ženklas 4"/>
          <p:cNvSpPr>
            <a:spLocks noGrp="1"/>
          </p:cNvSpPr>
          <p:nvPr>
            <p:ph type="dt" sz="half" idx="10"/>
          </p:nvPr>
        </p:nvSpPr>
        <p:spPr/>
        <p:txBody>
          <a:bodyPr/>
          <a:lstStyle/>
          <a:p>
            <a:fld id="{43318BC6-EAC4-4ACD-8122-5AC6E74B74B9}" type="datetimeFigureOut">
              <a:rPr lang="en-US" smtClean="0"/>
              <a:pPr/>
              <a:t>4/8/2024</a:t>
            </a:fld>
            <a:endParaRPr lang="en-US"/>
          </a:p>
        </p:txBody>
      </p:sp>
      <p:sp>
        <p:nvSpPr>
          <p:cNvPr id="6" name="Poraštės vietos rezervavimo ženklas 5"/>
          <p:cNvSpPr>
            <a:spLocks noGrp="1"/>
          </p:cNvSpPr>
          <p:nvPr>
            <p:ph type="ftr" sz="quarter" idx="11"/>
          </p:nvPr>
        </p:nvSpPr>
        <p:spPr/>
        <p:txBody>
          <a:bodyPr/>
          <a:lstStyle/>
          <a:p>
            <a:endParaRPr lang="en-US"/>
          </a:p>
        </p:txBody>
      </p:sp>
      <p:sp>
        <p:nvSpPr>
          <p:cNvPr id="7" name="Skaidrės numerio vietos rezervavimo ženklas 6"/>
          <p:cNvSpPr>
            <a:spLocks noGrp="1"/>
          </p:cNvSpPr>
          <p:nvPr>
            <p:ph type="sldNum" sz="quarter" idx="12"/>
          </p:nvPr>
        </p:nvSpPr>
        <p:spPr/>
        <p:txBody>
          <a:bodyPr/>
          <a:lstStyle/>
          <a:p>
            <a:fld id="{497674EA-E463-4171-82B0-5672EBE9D7E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Lyginimas">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lvl1pPr>
              <a:defRPr/>
            </a:lvl1pPr>
          </a:lstStyle>
          <a:p>
            <a:r>
              <a:rPr lang="lt-LT"/>
              <a:t>Spustelėkite, jei norite keisite ruoš. pav. stilių</a:t>
            </a:r>
            <a:endParaRPr lang="en-US"/>
          </a:p>
        </p:txBody>
      </p:sp>
      <p:sp>
        <p:nvSpPr>
          <p:cNvPr id="3" name="Teksto vietos rezervavimo ženklas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ruošinio teksto stiliams keisti</a:t>
            </a:r>
          </a:p>
        </p:txBody>
      </p:sp>
      <p:sp>
        <p:nvSpPr>
          <p:cNvPr id="4" name="Turinio vietos rezervavimo ženklas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lt-LT"/>
              <a:t>Spustelėkite ruošinio teksto stiliams keisti</a:t>
            </a:r>
          </a:p>
          <a:p>
            <a:pPr lvl="1"/>
            <a:r>
              <a:rPr lang="lt-LT"/>
              <a:t>Antras lygmuo</a:t>
            </a:r>
          </a:p>
          <a:p>
            <a:pPr lvl="2"/>
            <a:r>
              <a:rPr lang="lt-LT"/>
              <a:t>Trečias lygmuo</a:t>
            </a:r>
          </a:p>
          <a:p>
            <a:pPr lvl="3"/>
            <a:r>
              <a:rPr lang="lt-LT"/>
              <a:t>Ketvirtas lygmuo</a:t>
            </a:r>
          </a:p>
          <a:p>
            <a:pPr lvl="4"/>
            <a:r>
              <a:rPr lang="lt-LT"/>
              <a:t>Penktas lygmuo</a:t>
            </a:r>
            <a:endParaRPr lang="en-US"/>
          </a:p>
        </p:txBody>
      </p:sp>
      <p:sp>
        <p:nvSpPr>
          <p:cNvPr id="5" name="Teksto vietos rezervavimo ženklas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lt-LT"/>
              <a:t>Spustelėkite ruošinio teksto stiliams keisti</a:t>
            </a:r>
          </a:p>
        </p:txBody>
      </p:sp>
      <p:sp>
        <p:nvSpPr>
          <p:cNvPr id="6" name="Turinio vietos rezervavimo ženklas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lt-LT"/>
              <a:t>Spustelėkite ruošinio teksto stiliams keisti</a:t>
            </a:r>
          </a:p>
          <a:p>
            <a:pPr lvl="1"/>
            <a:r>
              <a:rPr lang="lt-LT"/>
              <a:t>Antras lygmuo</a:t>
            </a:r>
          </a:p>
          <a:p>
            <a:pPr lvl="2"/>
            <a:r>
              <a:rPr lang="lt-LT"/>
              <a:t>Trečias lygmuo</a:t>
            </a:r>
          </a:p>
          <a:p>
            <a:pPr lvl="3"/>
            <a:r>
              <a:rPr lang="lt-LT"/>
              <a:t>Ketvirtas lygmuo</a:t>
            </a:r>
          </a:p>
          <a:p>
            <a:pPr lvl="4"/>
            <a:r>
              <a:rPr lang="lt-LT"/>
              <a:t>Penktas lygmuo</a:t>
            </a:r>
            <a:endParaRPr lang="en-US"/>
          </a:p>
        </p:txBody>
      </p:sp>
      <p:sp>
        <p:nvSpPr>
          <p:cNvPr id="7" name="Datos vietos rezervavimo ženklas 6"/>
          <p:cNvSpPr>
            <a:spLocks noGrp="1"/>
          </p:cNvSpPr>
          <p:nvPr>
            <p:ph type="dt" sz="half" idx="10"/>
          </p:nvPr>
        </p:nvSpPr>
        <p:spPr/>
        <p:txBody>
          <a:bodyPr/>
          <a:lstStyle/>
          <a:p>
            <a:fld id="{43318BC6-EAC4-4ACD-8122-5AC6E74B74B9}" type="datetimeFigureOut">
              <a:rPr lang="en-US" smtClean="0"/>
              <a:pPr/>
              <a:t>4/8/2024</a:t>
            </a:fld>
            <a:endParaRPr lang="en-US"/>
          </a:p>
        </p:txBody>
      </p:sp>
      <p:sp>
        <p:nvSpPr>
          <p:cNvPr id="8" name="Poraštės vietos rezervavimo ženklas 7"/>
          <p:cNvSpPr>
            <a:spLocks noGrp="1"/>
          </p:cNvSpPr>
          <p:nvPr>
            <p:ph type="ftr" sz="quarter" idx="11"/>
          </p:nvPr>
        </p:nvSpPr>
        <p:spPr/>
        <p:txBody>
          <a:bodyPr/>
          <a:lstStyle/>
          <a:p>
            <a:endParaRPr lang="en-US"/>
          </a:p>
        </p:txBody>
      </p:sp>
      <p:sp>
        <p:nvSpPr>
          <p:cNvPr id="9" name="Skaidrės numerio vietos rezervavimo ženklas 8"/>
          <p:cNvSpPr>
            <a:spLocks noGrp="1"/>
          </p:cNvSpPr>
          <p:nvPr>
            <p:ph type="sldNum" sz="quarter" idx="12"/>
          </p:nvPr>
        </p:nvSpPr>
        <p:spPr/>
        <p:txBody>
          <a:bodyPr/>
          <a:lstStyle/>
          <a:p>
            <a:fld id="{497674EA-E463-4171-82B0-5672EBE9D7E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k pavadinimas">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a:t>Spustelėkite, jei norite keisite ruoš. pav. stilių</a:t>
            </a:r>
            <a:endParaRPr lang="en-US"/>
          </a:p>
        </p:txBody>
      </p:sp>
      <p:sp>
        <p:nvSpPr>
          <p:cNvPr id="3" name="Datos vietos rezervavimo ženklas 2"/>
          <p:cNvSpPr>
            <a:spLocks noGrp="1"/>
          </p:cNvSpPr>
          <p:nvPr>
            <p:ph type="dt" sz="half" idx="10"/>
          </p:nvPr>
        </p:nvSpPr>
        <p:spPr/>
        <p:txBody>
          <a:bodyPr/>
          <a:lstStyle/>
          <a:p>
            <a:fld id="{43318BC6-EAC4-4ACD-8122-5AC6E74B74B9}" type="datetimeFigureOut">
              <a:rPr lang="en-US" smtClean="0"/>
              <a:pPr/>
              <a:t>4/8/2024</a:t>
            </a:fld>
            <a:endParaRPr lang="en-US"/>
          </a:p>
        </p:txBody>
      </p:sp>
      <p:sp>
        <p:nvSpPr>
          <p:cNvPr id="4" name="Poraštės vietos rezervavimo ženklas 3"/>
          <p:cNvSpPr>
            <a:spLocks noGrp="1"/>
          </p:cNvSpPr>
          <p:nvPr>
            <p:ph type="ftr" sz="quarter" idx="11"/>
          </p:nvPr>
        </p:nvSpPr>
        <p:spPr/>
        <p:txBody>
          <a:bodyPr/>
          <a:lstStyle/>
          <a:p>
            <a:endParaRPr lang="en-US"/>
          </a:p>
        </p:txBody>
      </p:sp>
      <p:sp>
        <p:nvSpPr>
          <p:cNvPr id="5" name="Skaidrės numerio vietos rezervavimo ženklas 4"/>
          <p:cNvSpPr>
            <a:spLocks noGrp="1"/>
          </p:cNvSpPr>
          <p:nvPr>
            <p:ph type="sldNum" sz="quarter" idx="12"/>
          </p:nvPr>
        </p:nvSpPr>
        <p:spPr/>
        <p:txBody>
          <a:bodyPr/>
          <a:lstStyle/>
          <a:p>
            <a:fld id="{497674EA-E463-4171-82B0-5672EBE9D7E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uščia">
    <p:spTree>
      <p:nvGrpSpPr>
        <p:cNvPr id="1" name=""/>
        <p:cNvGrpSpPr/>
        <p:nvPr/>
      </p:nvGrpSpPr>
      <p:grpSpPr>
        <a:xfrm>
          <a:off x="0" y="0"/>
          <a:ext cx="0" cy="0"/>
          <a:chOff x="0" y="0"/>
          <a:chExt cx="0" cy="0"/>
        </a:xfrm>
      </p:grpSpPr>
      <p:sp>
        <p:nvSpPr>
          <p:cNvPr id="2" name="Datos vietos rezervavimo ženklas 1"/>
          <p:cNvSpPr>
            <a:spLocks noGrp="1"/>
          </p:cNvSpPr>
          <p:nvPr>
            <p:ph type="dt" sz="half" idx="10"/>
          </p:nvPr>
        </p:nvSpPr>
        <p:spPr/>
        <p:txBody>
          <a:bodyPr/>
          <a:lstStyle/>
          <a:p>
            <a:fld id="{43318BC6-EAC4-4ACD-8122-5AC6E74B74B9}" type="datetimeFigureOut">
              <a:rPr lang="en-US" smtClean="0"/>
              <a:pPr/>
              <a:t>4/8/2024</a:t>
            </a:fld>
            <a:endParaRPr lang="en-US"/>
          </a:p>
        </p:txBody>
      </p:sp>
      <p:sp>
        <p:nvSpPr>
          <p:cNvPr id="3" name="Poraštės vietos rezervavimo ženklas 2"/>
          <p:cNvSpPr>
            <a:spLocks noGrp="1"/>
          </p:cNvSpPr>
          <p:nvPr>
            <p:ph type="ftr" sz="quarter" idx="11"/>
          </p:nvPr>
        </p:nvSpPr>
        <p:spPr/>
        <p:txBody>
          <a:bodyPr/>
          <a:lstStyle/>
          <a:p>
            <a:endParaRPr lang="en-US"/>
          </a:p>
        </p:txBody>
      </p:sp>
      <p:sp>
        <p:nvSpPr>
          <p:cNvPr id="4" name="Skaidrės numerio vietos rezervavimo ženklas 3"/>
          <p:cNvSpPr>
            <a:spLocks noGrp="1"/>
          </p:cNvSpPr>
          <p:nvPr>
            <p:ph type="sldNum" sz="quarter" idx="12"/>
          </p:nvPr>
        </p:nvSpPr>
        <p:spPr/>
        <p:txBody>
          <a:bodyPr/>
          <a:lstStyle/>
          <a:p>
            <a:fld id="{497674EA-E463-4171-82B0-5672EBE9D7E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Turinys ir antraštė">
    <p:spTree>
      <p:nvGrpSpPr>
        <p:cNvPr id="1" name=""/>
        <p:cNvGrpSpPr/>
        <p:nvPr/>
      </p:nvGrpSpPr>
      <p:grpSpPr>
        <a:xfrm>
          <a:off x="0" y="0"/>
          <a:ext cx="0" cy="0"/>
          <a:chOff x="0" y="0"/>
          <a:chExt cx="0" cy="0"/>
        </a:xfrm>
      </p:grpSpPr>
      <p:sp>
        <p:nvSpPr>
          <p:cNvPr id="2" name="Antraštė 1"/>
          <p:cNvSpPr>
            <a:spLocks noGrp="1"/>
          </p:cNvSpPr>
          <p:nvPr>
            <p:ph type="title"/>
          </p:nvPr>
        </p:nvSpPr>
        <p:spPr>
          <a:xfrm>
            <a:off x="457200" y="273050"/>
            <a:ext cx="3008313" cy="1162050"/>
          </a:xfrm>
        </p:spPr>
        <p:txBody>
          <a:bodyPr anchor="b"/>
          <a:lstStyle>
            <a:lvl1pPr algn="l">
              <a:defRPr sz="2000" b="1"/>
            </a:lvl1pPr>
          </a:lstStyle>
          <a:p>
            <a:r>
              <a:rPr lang="lt-LT"/>
              <a:t>Spustelėkite, jei norite keisite ruoš. pav. stilių</a:t>
            </a:r>
            <a:endParaRPr lang="en-US"/>
          </a:p>
        </p:txBody>
      </p:sp>
      <p:sp>
        <p:nvSpPr>
          <p:cNvPr id="3" name="Turinio vietos rezervavimo ženklas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lt-LT"/>
              <a:t>Spustelėkite ruošinio teksto stiliams keisti</a:t>
            </a:r>
          </a:p>
          <a:p>
            <a:pPr lvl="1"/>
            <a:r>
              <a:rPr lang="lt-LT"/>
              <a:t>Antras lygmuo</a:t>
            </a:r>
          </a:p>
          <a:p>
            <a:pPr lvl="2"/>
            <a:r>
              <a:rPr lang="lt-LT"/>
              <a:t>Trečias lygmuo</a:t>
            </a:r>
          </a:p>
          <a:p>
            <a:pPr lvl="3"/>
            <a:r>
              <a:rPr lang="lt-LT"/>
              <a:t>Ketvirtas lygmuo</a:t>
            </a:r>
          </a:p>
          <a:p>
            <a:pPr lvl="4"/>
            <a:r>
              <a:rPr lang="lt-LT"/>
              <a:t>Penktas lygmuo</a:t>
            </a:r>
            <a:endParaRPr lang="en-US"/>
          </a:p>
        </p:txBody>
      </p:sp>
      <p:sp>
        <p:nvSpPr>
          <p:cNvPr id="4" name="Teksto vietos rezervavimo ženklas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lt-LT"/>
              <a:t>Spustelėkite ruošinio teksto stiliams keisti</a:t>
            </a:r>
          </a:p>
        </p:txBody>
      </p:sp>
      <p:sp>
        <p:nvSpPr>
          <p:cNvPr id="5" name="Datos vietos rezervavimo ženklas 4"/>
          <p:cNvSpPr>
            <a:spLocks noGrp="1"/>
          </p:cNvSpPr>
          <p:nvPr>
            <p:ph type="dt" sz="half" idx="10"/>
          </p:nvPr>
        </p:nvSpPr>
        <p:spPr/>
        <p:txBody>
          <a:bodyPr/>
          <a:lstStyle/>
          <a:p>
            <a:fld id="{43318BC6-EAC4-4ACD-8122-5AC6E74B74B9}" type="datetimeFigureOut">
              <a:rPr lang="en-US" smtClean="0"/>
              <a:pPr/>
              <a:t>4/8/2024</a:t>
            </a:fld>
            <a:endParaRPr lang="en-US"/>
          </a:p>
        </p:txBody>
      </p:sp>
      <p:sp>
        <p:nvSpPr>
          <p:cNvPr id="6" name="Poraštės vietos rezervavimo ženklas 5"/>
          <p:cNvSpPr>
            <a:spLocks noGrp="1"/>
          </p:cNvSpPr>
          <p:nvPr>
            <p:ph type="ftr" sz="quarter" idx="11"/>
          </p:nvPr>
        </p:nvSpPr>
        <p:spPr/>
        <p:txBody>
          <a:bodyPr/>
          <a:lstStyle/>
          <a:p>
            <a:endParaRPr lang="en-US"/>
          </a:p>
        </p:txBody>
      </p:sp>
      <p:sp>
        <p:nvSpPr>
          <p:cNvPr id="7" name="Skaidrės numerio vietos rezervavimo ženklas 6"/>
          <p:cNvSpPr>
            <a:spLocks noGrp="1"/>
          </p:cNvSpPr>
          <p:nvPr>
            <p:ph type="sldNum" sz="quarter" idx="12"/>
          </p:nvPr>
        </p:nvSpPr>
        <p:spPr/>
        <p:txBody>
          <a:bodyPr/>
          <a:lstStyle/>
          <a:p>
            <a:fld id="{497674EA-E463-4171-82B0-5672EBE9D7E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aveikslėlis ir antraštė">
    <p:spTree>
      <p:nvGrpSpPr>
        <p:cNvPr id="1" name=""/>
        <p:cNvGrpSpPr/>
        <p:nvPr/>
      </p:nvGrpSpPr>
      <p:grpSpPr>
        <a:xfrm>
          <a:off x="0" y="0"/>
          <a:ext cx="0" cy="0"/>
          <a:chOff x="0" y="0"/>
          <a:chExt cx="0" cy="0"/>
        </a:xfrm>
      </p:grpSpPr>
      <p:sp>
        <p:nvSpPr>
          <p:cNvPr id="2" name="Antraštė 1"/>
          <p:cNvSpPr>
            <a:spLocks noGrp="1"/>
          </p:cNvSpPr>
          <p:nvPr>
            <p:ph type="title"/>
          </p:nvPr>
        </p:nvSpPr>
        <p:spPr>
          <a:xfrm>
            <a:off x="1792288" y="4800600"/>
            <a:ext cx="5486400" cy="566738"/>
          </a:xfrm>
        </p:spPr>
        <p:txBody>
          <a:bodyPr anchor="b"/>
          <a:lstStyle>
            <a:lvl1pPr algn="l">
              <a:defRPr sz="2000" b="1"/>
            </a:lvl1pPr>
          </a:lstStyle>
          <a:p>
            <a:r>
              <a:rPr lang="lt-LT"/>
              <a:t>Spustelėkite, jei norite keisite ruoš. pav. stilių</a:t>
            </a:r>
            <a:endParaRPr lang="en-US"/>
          </a:p>
        </p:txBody>
      </p:sp>
      <p:sp>
        <p:nvSpPr>
          <p:cNvPr id="3" name="Paveikslėlio vietos rezervavimo ženklas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ksto vietos rezervavimo ženklas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lt-LT"/>
              <a:t>Spustelėkite ruošinio teksto stiliams keisti</a:t>
            </a:r>
          </a:p>
        </p:txBody>
      </p:sp>
      <p:sp>
        <p:nvSpPr>
          <p:cNvPr id="5" name="Datos vietos rezervavimo ženklas 4"/>
          <p:cNvSpPr>
            <a:spLocks noGrp="1"/>
          </p:cNvSpPr>
          <p:nvPr>
            <p:ph type="dt" sz="half" idx="10"/>
          </p:nvPr>
        </p:nvSpPr>
        <p:spPr/>
        <p:txBody>
          <a:bodyPr/>
          <a:lstStyle/>
          <a:p>
            <a:fld id="{43318BC6-EAC4-4ACD-8122-5AC6E74B74B9}" type="datetimeFigureOut">
              <a:rPr lang="en-US" smtClean="0"/>
              <a:pPr/>
              <a:t>4/8/2024</a:t>
            </a:fld>
            <a:endParaRPr lang="en-US"/>
          </a:p>
        </p:txBody>
      </p:sp>
      <p:sp>
        <p:nvSpPr>
          <p:cNvPr id="6" name="Poraštės vietos rezervavimo ženklas 5"/>
          <p:cNvSpPr>
            <a:spLocks noGrp="1"/>
          </p:cNvSpPr>
          <p:nvPr>
            <p:ph type="ftr" sz="quarter" idx="11"/>
          </p:nvPr>
        </p:nvSpPr>
        <p:spPr/>
        <p:txBody>
          <a:bodyPr/>
          <a:lstStyle/>
          <a:p>
            <a:endParaRPr lang="en-US"/>
          </a:p>
        </p:txBody>
      </p:sp>
      <p:sp>
        <p:nvSpPr>
          <p:cNvPr id="7" name="Skaidrės numerio vietos rezervavimo ženklas 6"/>
          <p:cNvSpPr>
            <a:spLocks noGrp="1"/>
          </p:cNvSpPr>
          <p:nvPr>
            <p:ph type="sldNum" sz="quarter" idx="12"/>
          </p:nvPr>
        </p:nvSpPr>
        <p:spPr/>
        <p:txBody>
          <a:bodyPr/>
          <a:lstStyle/>
          <a:p>
            <a:fld id="{497674EA-E463-4171-82B0-5672EBE9D7E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avadinimo vietos rezervavimo ženklas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lt-LT"/>
              <a:t>Spustelėkite, jei norite keisite ruoš. pav. stilių</a:t>
            </a:r>
            <a:endParaRPr lang="en-US"/>
          </a:p>
        </p:txBody>
      </p:sp>
      <p:sp>
        <p:nvSpPr>
          <p:cNvPr id="3" name="Teksto vietos rezervavimo ženklas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lt-LT"/>
              <a:t>Spustelėkite ruošinio teksto stiliams keisti</a:t>
            </a:r>
          </a:p>
          <a:p>
            <a:pPr lvl="1"/>
            <a:r>
              <a:rPr lang="lt-LT"/>
              <a:t>Antras lygmuo</a:t>
            </a:r>
          </a:p>
          <a:p>
            <a:pPr lvl="2"/>
            <a:r>
              <a:rPr lang="lt-LT"/>
              <a:t>Trečias lygmuo</a:t>
            </a:r>
          </a:p>
          <a:p>
            <a:pPr lvl="3"/>
            <a:r>
              <a:rPr lang="lt-LT"/>
              <a:t>Ketvirtas lygmuo</a:t>
            </a:r>
          </a:p>
          <a:p>
            <a:pPr lvl="4"/>
            <a:r>
              <a:rPr lang="lt-LT"/>
              <a:t>Penktas lygmuo</a:t>
            </a:r>
            <a:endParaRPr lang="en-US"/>
          </a:p>
        </p:txBody>
      </p:sp>
      <p:sp>
        <p:nvSpPr>
          <p:cNvPr id="4" name="Datos vietos rezervavimo ženklas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318BC6-EAC4-4ACD-8122-5AC6E74B74B9}" type="datetimeFigureOut">
              <a:rPr lang="en-US" smtClean="0"/>
              <a:pPr/>
              <a:t>4/8/2024</a:t>
            </a:fld>
            <a:endParaRPr lang="en-US"/>
          </a:p>
        </p:txBody>
      </p:sp>
      <p:sp>
        <p:nvSpPr>
          <p:cNvPr id="5" name="Poraštės vietos rezervavimo ženklas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kaidrės numerio vietos rezervavimo ženklas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7674EA-E463-4171-82B0-5672EBE9D7E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www.martinfowler.com/articles/continuousIntegration.html"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emf"/></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www.devopsuniversity.org/cicd-and-devops/"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www.devopsuniversity.org/cicd-and-devops/" TargetMode="External"/><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35.png"/><Relationship Id="rId4" Type="http://schemas.openxmlformats.org/officeDocument/2006/relationships/image" Target="../media/image3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58.xml.rels><?xml version="1.0" encoding="UTF-8" standalone="yes"?>
<Relationships xmlns="http://schemas.openxmlformats.org/package/2006/relationships"><Relationship Id="rId2" Type="http://schemas.openxmlformats.org/officeDocument/2006/relationships/hyperlink" Target="https://studgit.vilniustech.lt/users/sign_in" TargetMode="Externa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ctrTitle"/>
          </p:nvPr>
        </p:nvSpPr>
        <p:spPr/>
        <p:txBody>
          <a:bodyPr/>
          <a:lstStyle/>
          <a:p>
            <a:r>
              <a:rPr lang="lt-LT" dirty="0"/>
              <a:t>Tęstinis integravimas ir testavimas</a:t>
            </a:r>
            <a:endParaRPr lang="en-US" dirty="0"/>
          </a:p>
        </p:txBody>
      </p:sp>
      <p:sp>
        <p:nvSpPr>
          <p:cNvPr id="3" name="Paantraštė 2"/>
          <p:cNvSpPr>
            <a:spLocks noGrp="1"/>
          </p:cNvSpPr>
          <p:nvPr>
            <p:ph type="subTitle" idx="1"/>
          </p:nvPr>
        </p:nvSpPr>
        <p:spPr/>
        <p:txBody>
          <a:bodyPr/>
          <a:lstStyle/>
          <a:p>
            <a:r>
              <a:rPr lang="lt-LT" dirty="0"/>
              <a:t>Dr. Asta </a:t>
            </a:r>
            <a:r>
              <a:rPr lang="lt-LT" dirty="0" err="1"/>
              <a:t>Slotkienė</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descr="https://miro.medium.com/max/1000/1*UJ7DBUYOKm6dPMJkANe88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3728" y="692696"/>
            <a:ext cx="5071355" cy="373758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title"/>
          </p:nvPr>
        </p:nvSpPr>
        <p:spPr/>
        <p:txBody>
          <a:bodyPr/>
          <a:lstStyle/>
          <a:p>
            <a:r>
              <a:rPr lang="lt-LT" dirty="0" err="1"/>
              <a:t>DevOps</a:t>
            </a:r>
            <a:endParaRPr lang="lt-LT" dirty="0"/>
          </a:p>
        </p:txBody>
      </p:sp>
      <p:sp>
        <p:nvSpPr>
          <p:cNvPr id="2" name="Content Placeholder 1"/>
          <p:cNvSpPr>
            <a:spLocks noGrp="1"/>
          </p:cNvSpPr>
          <p:nvPr>
            <p:ph idx="1"/>
          </p:nvPr>
        </p:nvSpPr>
        <p:spPr>
          <a:xfrm>
            <a:off x="457200" y="4430284"/>
            <a:ext cx="8229600" cy="1695879"/>
          </a:xfrm>
        </p:spPr>
        <p:txBody>
          <a:bodyPr>
            <a:normAutofit/>
          </a:bodyPr>
          <a:lstStyle/>
          <a:p>
            <a:r>
              <a:rPr lang="en-US" sz="2400" dirty="0"/>
              <a:t>PLAN: </a:t>
            </a:r>
            <a:r>
              <a:rPr lang="lt-LT" sz="2400" dirty="0"/>
              <a:t>reikalavimų inžinerija/projektavimas</a:t>
            </a:r>
            <a:endParaRPr lang="en-US" sz="2400" dirty="0"/>
          </a:p>
          <a:p>
            <a:r>
              <a:rPr lang="en-US" sz="2400" dirty="0"/>
              <a:t>CODE: </a:t>
            </a:r>
            <a:r>
              <a:rPr lang="lt-LT" sz="2400" dirty="0"/>
              <a:t>užduočių programavimas, talpinimas į projekto saugyklą</a:t>
            </a:r>
          </a:p>
        </p:txBody>
      </p:sp>
    </p:spTree>
    <p:extLst>
      <p:ext uri="{BB962C8B-B14F-4D97-AF65-F5344CB8AC3E}">
        <p14:creationId xmlns:p14="http://schemas.microsoft.com/office/powerpoint/2010/main" val="2556549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descr="https://miro.medium.com/max/1000/1*UJ7DBUYOKm6dPMJkANe88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3728" y="692696"/>
            <a:ext cx="5071355" cy="373758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title"/>
          </p:nvPr>
        </p:nvSpPr>
        <p:spPr/>
        <p:txBody>
          <a:bodyPr/>
          <a:lstStyle/>
          <a:p>
            <a:r>
              <a:rPr lang="lt-LT" dirty="0" err="1"/>
              <a:t>DevOps</a:t>
            </a:r>
            <a:endParaRPr lang="lt-LT" dirty="0"/>
          </a:p>
        </p:txBody>
      </p:sp>
      <p:sp>
        <p:nvSpPr>
          <p:cNvPr id="2" name="Content Placeholder 1"/>
          <p:cNvSpPr>
            <a:spLocks noGrp="1"/>
          </p:cNvSpPr>
          <p:nvPr>
            <p:ph idx="1"/>
          </p:nvPr>
        </p:nvSpPr>
        <p:spPr>
          <a:xfrm>
            <a:off x="457200" y="4430284"/>
            <a:ext cx="8229600" cy="1695879"/>
          </a:xfrm>
        </p:spPr>
        <p:txBody>
          <a:bodyPr>
            <a:normAutofit fontScale="92500"/>
          </a:bodyPr>
          <a:lstStyle/>
          <a:p>
            <a:r>
              <a:rPr lang="en-US" sz="2400" dirty="0"/>
              <a:t>BUILD: </a:t>
            </a:r>
            <a:r>
              <a:rPr lang="lt-LT" sz="2400" dirty="0"/>
              <a:t>talpinant kodą į saugyklą, automatiškai sukompiliuojama, paleidžia testus, tikrina kokybę ir paruošia </a:t>
            </a:r>
            <a:r>
              <a:rPr lang="lt-LT" sz="2400" dirty="0" err="1"/>
              <a:t>image</a:t>
            </a:r>
            <a:endParaRPr lang="lt-LT" sz="2400" dirty="0"/>
          </a:p>
          <a:p>
            <a:r>
              <a:rPr lang="en-US" sz="2400" dirty="0"/>
              <a:t>TEST: </a:t>
            </a:r>
            <a:r>
              <a:rPr lang="lt-LT" sz="2400" dirty="0"/>
              <a:t>rankinio/automatinio testavimo vykdymas </a:t>
            </a:r>
            <a:r>
              <a:rPr lang="lt-LT" sz="2400" dirty="0" err="1"/>
              <a:t>testinėje</a:t>
            </a:r>
            <a:r>
              <a:rPr lang="lt-LT" sz="2400" dirty="0"/>
              <a:t> aplinkoje</a:t>
            </a:r>
            <a:endParaRPr lang="en-US" sz="2400" dirty="0"/>
          </a:p>
        </p:txBody>
      </p:sp>
    </p:spTree>
    <p:extLst>
      <p:ext uri="{BB962C8B-B14F-4D97-AF65-F5344CB8AC3E}">
        <p14:creationId xmlns:p14="http://schemas.microsoft.com/office/powerpoint/2010/main" val="3497324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descr="https://miro.medium.com/max/1000/1*UJ7DBUYOKm6dPMJkANe88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3728" y="692696"/>
            <a:ext cx="5071355" cy="373758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title"/>
          </p:nvPr>
        </p:nvSpPr>
        <p:spPr/>
        <p:txBody>
          <a:bodyPr/>
          <a:lstStyle/>
          <a:p>
            <a:r>
              <a:rPr lang="lt-LT" dirty="0" err="1"/>
              <a:t>DevOps</a:t>
            </a:r>
            <a:endParaRPr lang="lt-LT" dirty="0"/>
          </a:p>
        </p:txBody>
      </p:sp>
      <p:sp>
        <p:nvSpPr>
          <p:cNvPr id="2" name="Content Placeholder 1"/>
          <p:cNvSpPr>
            <a:spLocks noGrp="1"/>
          </p:cNvSpPr>
          <p:nvPr>
            <p:ph idx="1"/>
          </p:nvPr>
        </p:nvSpPr>
        <p:spPr>
          <a:xfrm>
            <a:off x="457200" y="4430284"/>
            <a:ext cx="8229600" cy="1695879"/>
          </a:xfrm>
        </p:spPr>
        <p:txBody>
          <a:bodyPr>
            <a:normAutofit fontScale="85000" lnSpcReduction="20000"/>
          </a:bodyPr>
          <a:lstStyle/>
          <a:p>
            <a:r>
              <a:rPr lang="en-US" sz="2400" dirty="0"/>
              <a:t>RELEASE: </a:t>
            </a:r>
            <a:r>
              <a:rPr lang="lt-LT" sz="2400" dirty="0"/>
              <a:t>išleidimas PS versijos/</a:t>
            </a:r>
            <a:r>
              <a:rPr lang="lt-LT" sz="2400" dirty="0" err="1"/>
              <a:t>fukcionalumo</a:t>
            </a:r>
            <a:r>
              <a:rPr lang="lt-LT" sz="2400" dirty="0"/>
              <a:t>. Išleidimo visos užduotys </a:t>
            </a:r>
            <a:r>
              <a:rPr lang="lt-LT" sz="2400" dirty="0" err="1"/>
              <a:t>DoD</a:t>
            </a:r>
            <a:r>
              <a:rPr lang="lt-LT" sz="2400" dirty="0"/>
              <a:t>. Papildomai gali reikti dokumentacijos parengimo, išorinių suinteresuotų asmenų patvirtinimo  </a:t>
            </a:r>
          </a:p>
          <a:p>
            <a:r>
              <a:rPr lang="en-US" sz="2400" dirty="0"/>
              <a:t>DEPLOY: </a:t>
            </a:r>
            <a:r>
              <a:rPr lang="lt-LT" sz="2400" dirty="0"/>
              <a:t>perkėlimas į </a:t>
            </a:r>
            <a:r>
              <a:rPr lang="lt-LT" sz="2400" dirty="0" err="1"/>
              <a:t>produkcinę</a:t>
            </a:r>
            <a:r>
              <a:rPr lang="lt-LT" sz="2400" dirty="0"/>
              <a:t> aplinką, kai funkcionuoja skirtingose aplinkose, platformose, kontekstuose</a:t>
            </a:r>
            <a:br>
              <a:rPr lang="en-US" sz="2400" dirty="0"/>
            </a:br>
            <a:endParaRPr lang="en-US" sz="2400" dirty="0"/>
          </a:p>
        </p:txBody>
      </p:sp>
    </p:spTree>
    <p:extLst>
      <p:ext uri="{BB962C8B-B14F-4D97-AF65-F5344CB8AC3E}">
        <p14:creationId xmlns:p14="http://schemas.microsoft.com/office/powerpoint/2010/main" val="21560722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descr="https://miro.medium.com/max/1000/1*UJ7DBUYOKm6dPMJkANe88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23728" y="692696"/>
            <a:ext cx="5071355" cy="3737588"/>
          </a:xfrm>
          <a:prstGeom prst="rect">
            <a:avLst/>
          </a:prstGeom>
          <a:noFill/>
          <a:extLst>
            <a:ext uri="{909E8E84-426E-40DD-AFC4-6F175D3DCCD1}">
              <a14:hiddenFill xmlns:a14="http://schemas.microsoft.com/office/drawing/2010/main">
                <a:solidFill>
                  <a:srgbClr val="FFFFFF"/>
                </a:solidFill>
              </a14:hiddenFill>
            </a:ext>
          </a:extLst>
        </p:spPr>
      </p:pic>
      <p:sp>
        <p:nvSpPr>
          <p:cNvPr id="4" name="Title 3"/>
          <p:cNvSpPr>
            <a:spLocks noGrp="1"/>
          </p:cNvSpPr>
          <p:nvPr>
            <p:ph type="title"/>
          </p:nvPr>
        </p:nvSpPr>
        <p:spPr/>
        <p:txBody>
          <a:bodyPr/>
          <a:lstStyle/>
          <a:p>
            <a:r>
              <a:rPr lang="lt-LT" dirty="0" err="1"/>
              <a:t>DevOps</a:t>
            </a:r>
            <a:endParaRPr lang="lt-LT" dirty="0"/>
          </a:p>
        </p:txBody>
      </p:sp>
      <p:sp>
        <p:nvSpPr>
          <p:cNvPr id="2" name="Content Placeholder 1"/>
          <p:cNvSpPr>
            <a:spLocks noGrp="1"/>
          </p:cNvSpPr>
          <p:nvPr>
            <p:ph idx="1"/>
          </p:nvPr>
        </p:nvSpPr>
        <p:spPr>
          <a:xfrm>
            <a:off x="457200" y="3717032"/>
            <a:ext cx="8229600" cy="3140968"/>
          </a:xfrm>
        </p:spPr>
        <p:txBody>
          <a:bodyPr>
            <a:normAutofit fontScale="92500" lnSpcReduction="20000"/>
          </a:bodyPr>
          <a:lstStyle/>
          <a:p>
            <a:r>
              <a:rPr lang="en-US" sz="2400" dirty="0"/>
              <a:t>OPERATE: </a:t>
            </a:r>
            <a:endParaRPr lang="lt-LT" sz="2400" dirty="0"/>
          </a:p>
          <a:p>
            <a:pPr lvl="1"/>
            <a:r>
              <a:rPr lang="en-US" sz="2000" dirty="0"/>
              <a:t> </a:t>
            </a:r>
            <a:r>
              <a:rPr lang="lt-LT" sz="2000" dirty="0"/>
              <a:t>PS realizacija funkcionuoja </a:t>
            </a:r>
            <a:r>
              <a:rPr lang="lt-LT" sz="2000" dirty="0" err="1"/>
              <a:t>produkcinėje</a:t>
            </a:r>
            <a:r>
              <a:rPr lang="lt-LT" sz="2000" dirty="0"/>
              <a:t> aplinkoje</a:t>
            </a:r>
          </a:p>
          <a:p>
            <a:pPr lvl="1"/>
            <a:r>
              <a:rPr lang="lt-LT" sz="2000" dirty="0"/>
              <a:t>Konfigūracijų valdymas</a:t>
            </a:r>
          </a:p>
          <a:p>
            <a:pPr lvl="1"/>
            <a:r>
              <a:rPr lang="lt-LT" sz="2000" dirty="0"/>
              <a:t>Plečiamumo ir </a:t>
            </a:r>
            <a:r>
              <a:rPr lang="lt-LT" sz="2000" dirty="0" err="1"/>
              <a:t>load</a:t>
            </a:r>
            <a:r>
              <a:rPr lang="lt-LT" sz="2000" dirty="0"/>
              <a:t> </a:t>
            </a:r>
            <a:r>
              <a:rPr lang="lt-LT" sz="2000" dirty="0" err="1"/>
              <a:t>time</a:t>
            </a:r>
            <a:r>
              <a:rPr lang="lt-LT" sz="2000" dirty="0"/>
              <a:t> stebėjimas</a:t>
            </a:r>
          </a:p>
          <a:p>
            <a:r>
              <a:rPr lang="en-US" sz="2400" dirty="0"/>
              <a:t>MONITOR: </a:t>
            </a:r>
            <a:endParaRPr lang="lt-LT" sz="2400" dirty="0"/>
          </a:p>
          <a:p>
            <a:pPr lvl="1"/>
            <a:r>
              <a:rPr lang="lt-LT" sz="2000" dirty="0"/>
              <a:t> fiksuojamas/stebimas PS funkcionavimas ir nefunkciniai reikalavimai, ypač našumas/saugumas/prieinamumas/patikimumas</a:t>
            </a:r>
          </a:p>
          <a:p>
            <a:pPr lvl="1"/>
            <a:r>
              <a:rPr lang="lt-LT" sz="2000" dirty="0"/>
              <a:t>analizuojami „</a:t>
            </a:r>
            <a:r>
              <a:rPr lang="lt-LT" sz="2000" dirty="0" err="1"/>
              <a:t>bottlenecks</a:t>
            </a:r>
            <a:r>
              <a:rPr lang="lt-LT" sz="2000" dirty="0"/>
              <a:t>“ ir sprendžiama dėl atnaujinimų funkcionalumą arba nefunkcinių reikalavimų</a:t>
            </a:r>
          </a:p>
          <a:p>
            <a:pPr lvl="1"/>
            <a:r>
              <a:rPr lang="lt-LT" sz="2000" dirty="0"/>
              <a:t>Renkama </a:t>
            </a:r>
            <a:r>
              <a:rPr lang="lt-LT" sz="2000" dirty="0" err="1"/>
              <a:t>end-user</a:t>
            </a:r>
            <a:r>
              <a:rPr lang="lt-LT" sz="2000" dirty="0"/>
              <a:t> grįžtamasis ryšys</a:t>
            </a:r>
            <a:endParaRPr lang="en-GB" sz="2000" dirty="0"/>
          </a:p>
        </p:txBody>
      </p:sp>
    </p:spTree>
    <p:extLst>
      <p:ext uri="{BB962C8B-B14F-4D97-AF65-F5344CB8AC3E}">
        <p14:creationId xmlns:p14="http://schemas.microsoft.com/office/powerpoint/2010/main" val="4003267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1*57INuyf56018l0Y_Pel0ig.png (1000×777)"/>
          <p:cNvPicPr>
            <a:picLocks noChangeAspect="1" noChangeArrowheads="1"/>
          </p:cNvPicPr>
          <p:nvPr/>
        </p:nvPicPr>
        <p:blipFill rotWithShape="1">
          <a:blip r:embed="rId3">
            <a:extLst>
              <a:ext uri="{28A0092B-C50C-407E-A947-70E740481C1C}">
                <a14:useLocalDpi xmlns:a14="http://schemas.microsoft.com/office/drawing/2010/main" val="0"/>
              </a:ext>
            </a:extLst>
          </a:blip>
          <a:srcRect t="17698"/>
          <a:stretch/>
        </p:blipFill>
        <p:spPr bwMode="auto">
          <a:xfrm>
            <a:off x="1331640" y="1412776"/>
            <a:ext cx="6633089" cy="42417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4223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lt-LT" dirty="0" err="1"/>
              <a:t>DevOps</a:t>
            </a:r>
            <a:r>
              <a:rPr lang="lt-LT" dirty="0"/>
              <a:t> </a:t>
            </a:r>
            <a:r>
              <a:rPr lang="lt-LT" dirty="0" err="1"/>
              <a:t>values</a:t>
            </a:r>
            <a:r>
              <a:rPr lang="lt-LT" dirty="0"/>
              <a:t> -&gt;CAMS</a:t>
            </a:r>
            <a:br>
              <a:rPr lang="lt-LT" dirty="0"/>
            </a:br>
            <a:endParaRPr lang="lt-LT" dirty="0"/>
          </a:p>
        </p:txBody>
      </p:sp>
      <p:sp>
        <p:nvSpPr>
          <p:cNvPr id="3" name="Content Placeholder 2"/>
          <p:cNvSpPr>
            <a:spLocks noGrp="1"/>
          </p:cNvSpPr>
          <p:nvPr>
            <p:ph idx="1"/>
          </p:nvPr>
        </p:nvSpPr>
        <p:spPr>
          <a:xfrm>
            <a:off x="457200" y="1124744"/>
            <a:ext cx="8229600" cy="5733256"/>
          </a:xfrm>
        </p:spPr>
        <p:txBody>
          <a:bodyPr>
            <a:normAutofit fontScale="62500" lnSpcReduction="20000"/>
          </a:bodyPr>
          <a:lstStyle/>
          <a:p>
            <a:pPr marL="0" indent="0">
              <a:buNone/>
            </a:pPr>
            <a:r>
              <a:rPr lang="lt-LT" b="1" dirty="0" err="1"/>
              <a:t>Culture</a:t>
            </a:r>
            <a:r>
              <a:rPr lang="lt-LT" dirty="0"/>
              <a:t>: </a:t>
            </a:r>
          </a:p>
          <a:p>
            <a:r>
              <a:rPr lang="lt-LT" dirty="0" err="1"/>
              <a:t>no</a:t>
            </a:r>
            <a:r>
              <a:rPr lang="lt-LT" dirty="0"/>
              <a:t> </a:t>
            </a:r>
            <a:r>
              <a:rPr lang="lt-LT" dirty="0" err="1"/>
              <a:t>cultural</a:t>
            </a:r>
            <a:r>
              <a:rPr lang="lt-LT" dirty="0"/>
              <a:t> </a:t>
            </a:r>
            <a:r>
              <a:rPr lang="lt-LT" dirty="0" err="1"/>
              <a:t>barriers</a:t>
            </a:r>
            <a:endParaRPr lang="lt-LT" dirty="0"/>
          </a:p>
          <a:p>
            <a:r>
              <a:rPr lang="en-US" dirty="0"/>
              <a:t>focus on people not the tools</a:t>
            </a:r>
          </a:p>
          <a:p>
            <a:r>
              <a:rPr lang="lt-LT" dirty="0" err="1"/>
              <a:t>Freedom</a:t>
            </a:r>
            <a:r>
              <a:rPr lang="lt-LT" dirty="0"/>
              <a:t> </a:t>
            </a:r>
            <a:r>
              <a:rPr lang="lt-LT" dirty="0" err="1"/>
              <a:t>and</a:t>
            </a:r>
            <a:r>
              <a:rPr lang="lt-LT" dirty="0"/>
              <a:t> </a:t>
            </a:r>
            <a:r>
              <a:rPr lang="lt-LT" dirty="0" err="1"/>
              <a:t>shared</a:t>
            </a:r>
            <a:r>
              <a:rPr lang="lt-LT" dirty="0"/>
              <a:t> </a:t>
            </a:r>
            <a:r>
              <a:rPr lang="lt-LT" dirty="0" err="1"/>
              <a:t>Responsibility</a:t>
            </a:r>
            <a:endParaRPr lang="lt-LT" dirty="0"/>
          </a:p>
          <a:p>
            <a:pPr marL="0" indent="0">
              <a:buNone/>
            </a:pPr>
            <a:r>
              <a:rPr lang="lt-LT" b="1" dirty="0" err="1"/>
              <a:t>Automation</a:t>
            </a:r>
            <a:r>
              <a:rPr lang="lt-LT" dirty="0"/>
              <a:t>: </a:t>
            </a:r>
          </a:p>
          <a:p>
            <a:r>
              <a:rPr lang="en-US" dirty="0"/>
              <a:t>Reduce the mundane tasks and automate, </a:t>
            </a:r>
          </a:p>
          <a:p>
            <a:r>
              <a:rPr lang="lt-LT" dirty="0" err="1"/>
              <a:t>continuous</a:t>
            </a:r>
            <a:r>
              <a:rPr lang="lt-LT" dirty="0"/>
              <a:t> </a:t>
            </a:r>
            <a:r>
              <a:rPr lang="lt-LT" dirty="0" err="1"/>
              <a:t>delivery</a:t>
            </a:r>
            <a:endParaRPr lang="lt-LT" dirty="0"/>
          </a:p>
          <a:p>
            <a:r>
              <a:rPr lang="lt-LT" dirty="0" err="1"/>
              <a:t>IaC</a:t>
            </a:r>
            <a:endParaRPr lang="lt-LT" dirty="0"/>
          </a:p>
          <a:p>
            <a:r>
              <a:rPr lang="en-US" dirty="0"/>
              <a:t>lifecycle management with automation of processes, tasks, and decisions</a:t>
            </a:r>
          </a:p>
          <a:p>
            <a:pPr marL="0" indent="0">
              <a:buNone/>
            </a:pPr>
            <a:r>
              <a:rPr lang="lt-LT" b="1" dirty="0" err="1"/>
              <a:t>Measurements</a:t>
            </a:r>
            <a:r>
              <a:rPr lang="lt-LT" dirty="0"/>
              <a:t>: </a:t>
            </a:r>
          </a:p>
          <a:p>
            <a:r>
              <a:rPr lang="en-US" dirty="0"/>
              <a:t>measurements in every stage : development, testing, building, integration, monitoring, deployments, </a:t>
            </a:r>
            <a:r>
              <a:rPr lang="en-US" dirty="0" err="1"/>
              <a:t>etc</a:t>
            </a:r>
            <a:endParaRPr lang="en-US" dirty="0"/>
          </a:p>
          <a:p>
            <a:r>
              <a:rPr lang="en-US" dirty="0"/>
              <a:t>E.g. Deployment frequency, failure rate, time between failures, time to recovery etc.</a:t>
            </a:r>
          </a:p>
          <a:p>
            <a:pPr marL="0" indent="0">
              <a:buNone/>
            </a:pPr>
            <a:r>
              <a:rPr lang="lt-LT" b="1" dirty="0" err="1"/>
              <a:t>Sharing</a:t>
            </a:r>
            <a:r>
              <a:rPr lang="lt-LT" dirty="0"/>
              <a:t>: </a:t>
            </a:r>
          </a:p>
          <a:p>
            <a:r>
              <a:rPr lang="en-US" dirty="0"/>
              <a:t>culture to share knowledge, ideas, tools. </a:t>
            </a:r>
          </a:p>
          <a:p>
            <a:r>
              <a:rPr lang="lt-LT" dirty="0" err="1"/>
              <a:t>Collaboration</a:t>
            </a:r>
            <a:r>
              <a:rPr lang="lt-LT" dirty="0"/>
              <a:t> </a:t>
            </a:r>
            <a:r>
              <a:rPr lang="lt-LT" dirty="0" err="1"/>
              <a:t>and</a:t>
            </a:r>
            <a:r>
              <a:rPr lang="lt-LT" dirty="0"/>
              <a:t> </a:t>
            </a:r>
            <a:r>
              <a:rPr lang="lt-LT" dirty="0" err="1"/>
              <a:t>communication</a:t>
            </a:r>
            <a:endParaRPr lang="lt-LT" dirty="0"/>
          </a:p>
          <a:p>
            <a:r>
              <a:rPr lang="lt-LT" dirty="0" err="1"/>
              <a:t>Feedback</a:t>
            </a:r>
            <a:endParaRPr lang="lt-LT" dirty="0"/>
          </a:p>
          <a:p>
            <a:endParaRPr lang="lt-LT" dirty="0"/>
          </a:p>
        </p:txBody>
      </p:sp>
    </p:spTree>
    <p:extLst>
      <p:ext uri="{BB962C8B-B14F-4D97-AF65-F5344CB8AC3E}">
        <p14:creationId xmlns:p14="http://schemas.microsoft.com/office/powerpoint/2010/main" val="1936535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a:bodyPr>
          <a:lstStyle/>
          <a:p>
            <a:r>
              <a:rPr lang="en-US" dirty="0"/>
              <a:t>CI/CD Advantages</a:t>
            </a:r>
            <a:r>
              <a:rPr lang="lt-LT" dirty="0"/>
              <a:t> f</a:t>
            </a:r>
            <a:r>
              <a:rPr lang="en-US" dirty="0"/>
              <a:t>or </a:t>
            </a:r>
            <a:r>
              <a:rPr lang="en-US" b="1" dirty="0"/>
              <a:t>development</a:t>
            </a:r>
            <a:r>
              <a:rPr lang="en-US" dirty="0"/>
              <a:t> </a:t>
            </a:r>
          </a:p>
        </p:txBody>
      </p:sp>
      <p:sp>
        <p:nvSpPr>
          <p:cNvPr id="3" name="Turinio vietos rezervavimo ženklas 2"/>
          <p:cNvSpPr>
            <a:spLocks noGrp="1"/>
          </p:cNvSpPr>
          <p:nvPr>
            <p:ph idx="1"/>
          </p:nvPr>
        </p:nvSpPr>
        <p:spPr/>
        <p:txBody>
          <a:bodyPr>
            <a:normAutofit/>
          </a:bodyPr>
          <a:lstStyle/>
          <a:p>
            <a:r>
              <a:rPr lang="en-US" sz="2800" dirty="0"/>
              <a:t>Removed of </a:t>
            </a:r>
            <a:r>
              <a:rPr lang="en-US" sz="2800" b="1" dirty="0"/>
              <a:t>manual copy/paste deployment </a:t>
            </a:r>
            <a:endParaRPr lang="lt-LT" sz="2800" b="1" dirty="0"/>
          </a:p>
          <a:p>
            <a:r>
              <a:rPr lang="en-US" sz="2800" dirty="0"/>
              <a:t> Prevention and </a:t>
            </a:r>
            <a:r>
              <a:rPr lang="en-US" sz="2800" b="1" dirty="0"/>
              <a:t>reduction of production </a:t>
            </a:r>
            <a:r>
              <a:rPr lang="en-US" sz="2800" dirty="0"/>
              <a:t>&amp; </a:t>
            </a:r>
            <a:r>
              <a:rPr lang="en-US" sz="2800" b="1" dirty="0"/>
              <a:t>staging errors </a:t>
            </a:r>
            <a:endParaRPr lang="lt-LT" sz="2800" b="1" dirty="0"/>
          </a:p>
          <a:p>
            <a:r>
              <a:rPr lang="en-US" sz="2800" b="1" dirty="0"/>
              <a:t>Generation of analysis &amp; reporting </a:t>
            </a:r>
            <a:r>
              <a:rPr lang="en-US" sz="2800" dirty="0"/>
              <a:t>on the health of the code base</a:t>
            </a:r>
            <a:endParaRPr lang="lt-LT" sz="2800" dirty="0"/>
          </a:p>
          <a:p>
            <a:endParaRPr lang="lt-LT" sz="2800" dirty="0"/>
          </a:p>
          <a:p>
            <a:r>
              <a:rPr lang="en-US" sz="2800" b="1" dirty="0"/>
              <a:t>Faster, smaller, more frequent releases </a:t>
            </a:r>
            <a:r>
              <a:rPr lang="en-US" sz="2800" dirty="0"/>
              <a:t> </a:t>
            </a:r>
            <a:endParaRPr lang="lt-LT" sz="2800" dirty="0"/>
          </a:p>
        </p:txBody>
      </p:sp>
    </p:spTree>
    <p:extLst>
      <p:ext uri="{BB962C8B-B14F-4D97-AF65-F5344CB8AC3E}">
        <p14:creationId xmlns:p14="http://schemas.microsoft.com/office/powerpoint/2010/main" val="34227384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a:bodyPr>
          <a:lstStyle/>
          <a:p>
            <a:r>
              <a:rPr lang="en-US" dirty="0"/>
              <a:t>CI/CD Advantages</a:t>
            </a:r>
            <a:r>
              <a:rPr lang="lt-LT" dirty="0"/>
              <a:t> f</a:t>
            </a:r>
            <a:r>
              <a:rPr lang="en-US" dirty="0"/>
              <a:t>or </a:t>
            </a:r>
            <a:r>
              <a:rPr lang="en-US" b="1" dirty="0"/>
              <a:t>operation</a:t>
            </a:r>
            <a:r>
              <a:rPr lang="en-US" dirty="0"/>
              <a:t> </a:t>
            </a:r>
          </a:p>
        </p:txBody>
      </p:sp>
      <p:sp>
        <p:nvSpPr>
          <p:cNvPr id="3" name="Turinio vietos rezervavimo ženklas 2"/>
          <p:cNvSpPr>
            <a:spLocks noGrp="1"/>
          </p:cNvSpPr>
          <p:nvPr>
            <p:ph idx="1"/>
          </p:nvPr>
        </p:nvSpPr>
        <p:spPr/>
        <p:txBody>
          <a:bodyPr>
            <a:normAutofit/>
          </a:bodyPr>
          <a:lstStyle/>
          <a:p>
            <a:r>
              <a:rPr lang="en-US" b="1" dirty="0"/>
              <a:t>Reducing risk </a:t>
            </a:r>
            <a:endParaRPr lang="lt-LT" b="1" dirty="0"/>
          </a:p>
          <a:p>
            <a:r>
              <a:rPr lang="en-US" dirty="0"/>
              <a:t> Reducing cost across the development &amp; deployment process </a:t>
            </a:r>
            <a:endParaRPr lang="lt-LT" dirty="0"/>
          </a:p>
          <a:p>
            <a:r>
              <a:rPr lang="en-US" dirty="0"/>
              <a:t>Enhancing the reputation of the company by providing </a:t>
            </a:r>
            <a:r>
              <a:rPr lang="en-US" b="1" dirty="0"/>
              <a:t>Quality Assurance</a:t>
            </a:r>
          </a:p>
        </p:txBody>
      </p:sp>
    </p:spTree>
    <p:extLst>
      <p:ext uri="{BB962C8B-B14F-4D97-AF65-F5344CB8AC3E}">
        <p14:creationId xmlns:p14="http://schemas.microsoft.com/office/powerpoint/2010/main" val="87417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2" cstate="print"/>
          <a:srcRect/>
          <a:stretch>
            <a:fillRect/>
          </a:stretch>
        </p:blipFill>
        <p:spPr bwMode="auto">
          <a:xfrm>
            <a:off x="1115616" y="-1"/>
            <a:ext cx="7344816" cy="6939657"/>
          </a:xfrm>
          <a:prstGeom prst="rect">
            <a:avLst/>
          </a:prstGeom>
          <a:noFill/>
          <a:ln w="9525">
            <a:noFill/>
            <a:miter lim="800000"/>
            <a:headEnd/>
            <a:tailEnd/>
          </a:ln>
        </p:spPr>
      </p:pic>
    </p:spTree>
    <p:extLst>
      <p:ext uri="{BB962C8B-B14F-4D97-AF65-F5344CB8AC3E}">
        <p14:creationId xmlns:p14="http://schemas.microsoft.com/office/powerpoint/2010/main" val="1059637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Continues</a:t>
            </a:r>
            <a:r>
              <a:rPr lang="lt-LT" dirty="0"/>
              <a:t> </a:t>
            </a:r>
            <a:r>
              <a:rPr lang="lt-LT" dirty="0" err="1"/>
              <a:t>testing</a:t>
            </a:r>
            <a:endParaRPr lang="lt-LT" dirty="0"/>
          </a:p>
        </p:txBody>
      </p:sp>
      <p:sp>
        <p:nvSpPr>
          <p:cNvPr id="5" name="Content Placeholder 4"/>
          <p:cNvSpPr>
            <a:spLocks noGrp="1"/>
          </p:cNvSpPr>
          <p:nvPr>
            <p:ph idx="1"/>
          </p:nvPr>
        </p:nvSpPr>
        <p:spPr/>
        <p:txBody>
          <a:bodyPr>
            <a:normAutofit/>
          </a:bodyPr>
          <a:lstStyle/>
          <a:p>
            <a:r>
              <a:rPr lang="en-US" sz="2400" b="1" dirty="0"/>
              <a:t>Continuous Testing</a:t>
            </a:r>
            <a:r>
              <a:rPr lang="en-US" sz="2400" dirty="0"/>
              <a:t> is a software testing type </a:t>
            </a:r>
            <a:r>
              <a:rPr lang="en-US" sz="2400" b="1" dirty="0"/>
              <a:t>that involves testing the software at every stage</a:t>
            </a:r>
            <a:r>
              <a:rPr lang="en-US" sz="2400" dirty="0"/>
              <a:t> of the software development life </a:t>
            </a:r>
            <a:r>
              <a:rPr lang="en-US" sz="2400" dirty="0" err="1"/>
              <a:t>cycl</a:t>
            </a:r>
            <a:r>
              <a:rPr lang="lt-LT" sz="2400" dirty="0"/>
              <a:t>e</a:t>
            </a:r>
          </a:p>
          <a:p>
            <a:r>
              <a:rPr lang="en-US" sz="2400" i="1" dirty="0"/>
              <a:t>Continuous testing</a:t>
            </a:r>
            <a:r>
              <a:rPr lang="en-US" sz="2400" dirty="0"/>
              <a:t> is one of a set of capabilities that drive </a:t>
            </a:r>
            <a:r>
              <a:rPr lang="en-US" sz="2400" b="1" dirty="0"/>
              <a:t>higher software delivery and organizational performance</a:t>
            </a:r>
            <a:endParaRPr lang="lt-LT" sz="2400" b="1" dirty="0"/>
          </a:p>
        </p:txBody>
      </p:sp>
      <p:pic>
        <p:nvPicPr>
          <p:cNvPr id="4" name="Picture 3"/>
          <p:cNvPicPr>
            <a:picLocks noChangeAspect="1"/>
          </p:cNvPicPr>
          <p:nvPr/>
        </p:nvPicPr>
        <p:blipFill>
          <a:blip r:embed="rId2"/>
          <a:stretch>
            <a:fillRect/>
          </a:stretch>
        </p:blipFill>
        <p:spPr>
          <a:xfrm>
            <a:off x="2627784" y="4077072"/>
            <a:ext cx="4474141" cy="2421629"/>
          </a:xfrm>
          <a:prstGeom prst="rect">
            <a:avLst/>
          </a:prstGeom>
        </p:spPr>
      </p:pic>
      <p:sp>
        <p:nvSpPr>
          <p:cNvPr id="6" name="Rectangle 5"/>
          <p:cNvSpPr/>
          <p:nvPr/>
        </p:nvSpPr>
        <p:spPr>
          <a:xfrm>
            <a:off x="251520" y="6457871"/>
            <a:ext cx="6537282" cy="369332"/>
          </a:xfrm>
          <a:prstGeom prst="rect">
            <a:avLst/>
          </a:prstGeom>
        </p:spPr>
        <p:txBody>
          <a:bodyPr wrap="square">
            <a:spAutoFit/>
          </a:bodyPr>
          <a:lstStyle/>
          <a:p>
            <a:r>
              <a:rPr lang="lt-LT" dirty="0"/>
              <a:t>https://www.guru99.com/continuous-testing.html</a:t>
            </a:r>
          </a:p>
        </p:txBody>
      </p:sp>
    </p:spTree>
    <p:extLst>
      <p:ext uri="{BB962C8B-B14F-4D97-AF65-F5344CB8AC3E}">
        <p14:creationId xmlns:p14="http://schemas.microsoft.com/office/powerpoint/2010/main" val="3802812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a:xfrm>
            <a:off x="467544" y="620688"/>
            <a:ext cx="8229600" cy="1143000"/>
          </a:xfrm>
        </p:spPr>
        <p:txBody>
          <a:bodyPr>
            <a:normAutofit fontScale="90000"/>
          </a:bodyPr>
          <a:lstStyle/>
          <a:p>
            <a:r>
              <a:rPr lang="lt-LT" dirty="0"/>
              <a:t>T</a:t>
            </a:r>
            <a:r>
              <a:rPr lang="en-US" dirty="0"/>
              <a:t>he difference between agile, CI/CD, and </a:t>
            </a:r>
            <a:r>
              <a:rPr lang="en-US" dirty="0" err="1"/>
              <a:t>DevOps</a:t>
            </a:r>
            <a:br>
              <a:rPr lang="en-US" dirty="0"/>
            </a:br>
            <a:endParaRPr lang="en-US" dirty="0"/>
          </a:p>
        </p:txBody>
      </p:sp>
      <p:pic>
        <p:nvPicPr>
          <p:cNvPr id="59394" name="Picture 2" descr="What’s the difference between agile, CI/CD, and DevOps?"/>
          <p:cNvPicPr>
            <a:picLocks noChangeAspect="1" noChangeArrowheads="1"/>
          </p:cNvPicPr>
          <p:nvPr/>
        </p:nvPicPr>
        <p:blipFill>
          <a:blip r:embed="rId2" cstate="print"/>
          <a:srcRect/>
          <a:stretch>
            <a:fillRect/>
          </a:stretch>
        </p:blipFill>
        <p:spPr bwMode="auto">
          <a:xfrm>
            <a:off x="611560" y="2204864"/>
            <a:ext cx="8058150" cy="3552825"/>
          </a:xfrm>
          <a:prstGeom prst="rect">
            <a:avLst/>
          </a:prstGeom>
          <a:noFill/>
        </p:spPr>
      </p:pic>
    </p:spTree>
    <p:extLst>
      <p:ext uri="{BB962C8B-B14F-4D97-AF65-F5344CB8AC3E}">
        <p14:creationId xmlns:p14="http://schemas.microsoft.com/office/powerpoint/2010/main" val="24410892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Agile</a:t>
            </a:r>
            <a:r>
              <a:rPr lang="lt-LT" dirty="0"/>
              <a:t> </a:t>
            </a:r>
            <a:r>
              <a:rPr lang="lt-LT" dirty="0" err="1"/>
              <a:t>Continuous</a:t>
            </a:r>
            <a:r>
              <a:rPr lang="lt-LT" dirty="0"/>
              <a:t> </a:t>
            </a:r>
            <a:r>
              <a:rPr lang="lt-LT" dirty="0" err="1"/>
              <a:t>Testing</a:t>
            </a:r>
            <a:endParaRPr lang="lt-LT" dirty="0"/>
          </a:p>
        </p:txBody>
      </p:sp>
      <p:pic>
        <p:nvPicPr>
          <p:cNvPr id="5" name="Content Placeholder 4"/>
          <p:cNvPicPr>
            <a:picLocks noGrp="1" noChangeAspect="1"/>
          </p:cNvPicPr>
          <p:nvPr>
            <p:ph idx="1"/>
          </p:nvPr>
        </p:nvPicPr>
        <p:blipFill>
          <a:blip r:embed="rId2"/>
          <a:stretch>
            <a:fillRect/>
          </a:stretch>
        </p:blipFill>
        <p:spPr>
          <a:xfrm>
            <a:off x="1801596" y="1426231"/>
            <a:ext cx="5540808" cy="5129446"/>
          </a:xfrm>
          <a:prstGeom prst="rect">
            <a:avLst/>
          </a:prstGeom>
        </p:spPr>
      </p:pic>
    </p:spTree>
    <p:extLst>
      <p:ext uri="{BB962C8B-B14F-4D97-AF65-F5344CB8AC3E}">
        <p14:creationId xmlns:p14="http://schemas.microsoft.com/office/powerpoint/2010/main" val="8231975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Agile</a:t>
            </a:r>
            <a:r>
              <a:rPr lang="lt-LT" dirty="0"/>
              <a:t> </a:t>
            </a:r>
            <a:r>
              <a:rPr lang="lt-LT" dirty="0" err="1"/>
              <a:t>Continuous</a:t>
            </a:r>
            <a:r>
              <a:rPr lang="lt-LT" dirty="0"/>
              <a:t> </a:t>
            </a:r>
            <a:r>
              <a:rPr lang="lt-LT" dirty="0" err="1"/>
              <a:t>Testing</a:t>
            </a:r>
            <a:endParaRPr lang="lt-LT" dirty="0"/>
          </a:p>
        </p:txBody>
      </p:sp>
      <p:sp>
        <p:nvSpPr>
          <p:cNvPr id="3" name="Content Placeholder 2"/>
          <p:cNvSpPr>
            <a:spLocks noGrp="1"/>
          </p:cNvSpPr>
          <p:nvPr>
            <p:ph idx="1"/>
          </p:nvPr>
        </p:nvSpPr>
        <p:spPr>
          <a:xfrm>
            <a:off x="376064" y="1556792"/>
            <a:ext cx="4978896" cy="3888432"/>
          </a:xfrm>
        </p:spPr>
        <p:txBody>
          <a:bodyPr>
            <a:normAutofit/>
          </a:bodyPr>
          <a:lstStyle/>
          <a:p>
            <a:pPr marL="0" indent="0">
              <a:buNone/>
            </a:pPr>
            <a:r>
              <a:rPr lang="en-US" sz="2000" dirty="0"/>
              <a:t>Q1 – </a:t>
            </a:r>
            <a:r>
              <a:rPr lang="lt-LT" sz="2000" dirty="0"/>
              <a:t>c</a:t>
            </a:r>
            <a:r>
              <a:rPr lang="en-US" sz="2000" dirty="0" err="1"/>
              <a:t>ontains</a:t>
            </a:r>
            <a:r>
              <a:rPr lang="en-US" sz="2000" dirty="0"/>
              <a:t> </a:t>
            </a:r>
            <a:r>
              <a:rPr lang="en-US" sz="2000" b="1" dirty="0"/>
              <a:t>unit and component tests. </a:t>
            </a:r>
            <a:endParaRPr lang="lt-LT" sz="2000" b="1" dirty="0"/>
          </a:p>
          <a:p>
            <a:r>
              <a:rPr lang="en-US" sz="2000" dirty="0"/>
              <a:t> </a:t>
            </a:r>
            <a:r>
              <a:rPr lang="en-US" sz="2000" b="1" dirty="0"/>
              <a:t>To confirm that the system works as agreed</a:t>
            </a:r>
            <a:r>
              <a:rPr lang="en-US" sz="2000" dirty="0"/>
              <a:t>, </a:t>
            </a:r>
            <a:endParaRPr lang="lt-LT" sz="2000" dirty="0"/>
          </a:p>
          <a:p>
            <a:r>
              <a:rPr lang="en-US" sz="2000" b="1" dirty="0"/>
              <a:t>Tests are written to run before and after code changes. </a:t>
            </a:r>
            <a:endParaRPr lang="lt-LT" sz="2000" b="1" dirty="0"/>
          </a:p>
          <a:p>
            <a:r>
              <a:rPr lang="en-US" sz="2000" dirty="0"/>
              <a:t>In software, this is largely the home of </a:t>
            </a:r>
            <a:r>
              <a:rPr lang="en-US" sz="2000" dirty="0" err="1"/>
              <a:t>TestDriven</a:t>
            </a:r>
            <a:r>
              <a:rPr lang="en-US" sz="2000" dirty="0"/>
              <a:t> Development (TDD).</a:t>
            </a:r>
            <a:endParaRPr lang="lt-LT" sz="2000" dirty="0"/>
          </a:p>
        </p:txBody>
      </p:sp>
      <p:pic>
        <p:nvPicPr>
          <p:cNvPr id="4" name="Picture 3"/>
          <p:cNvPicPr>
            <a:picLocks noChangeAspect="1"/>
          </p:cNvPicPr>
          <p:nvPr/>
        </p:nvPicPr>
        <p:blipFill>
          <a:blip r:embed="rId2"/>
          <a:stretch>
            <a:fillRect/>
          </a:stretch>
        </p:blipFill>
        <p:spPr>
          <a:xfrm>
            <a:off x="4788024" y="1340767"/>
            <a:ext cx="4032448" cy="3733069"/>
          </a:xfrm>
          <a:prstGeom prst="rect">
            <a:avLst/>
          </a:prstGeom>
        </p:spPr>
      </p:pic>
    </p:spTree>
    <p:extLst>
      <p:ext uri="{BB962C8B-B14F-4D97-AF65-F5344CB8AC3E}">
        <p14:creationId xmlns:p14="http://schemas.microsoft.com/office/powerpoint/2010/main" val="15712599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Agile</a:t>
            </a:r>
            <a:r>
              <a:rPr lang="lt-LT" dirty="0"/>
              <a:t> </a:t>
            </a:r>
            <a:r>
              <a:rPr lang="lt-LT" dirty="0" err="1"/>
              <a:t>Continuous</a:t>
            </a:r>
            <a:r>
              <a:rPr lang="lt-LT" dirty="0"/>
              <a:t> </a:t>
            </a:r>
            <a:r>
              <a:rPr lang="lt-LT" dirty="0" err="1"/>
              <a:t>Testing</a:t>
            </a:r>
            <a:endParaRPr lang="lt-LT" dirty="0"/>
          </a:p>
        </p:txBody>
      </p:sp>
      <p:sp>
        <p:nvSpPr>
          <p:cNvPr id="3" name="Content Placeholder 2"/>
          <p:cNvSpPr>
            <a:spLocks noGrp="1"/>
          </p:cNvSpPr>
          <p:nvPr>
            <p:ph idx="1"/>
          </p:nvPr>
        </p:nvSpPr>
        <p:spPr>
          <a:xfrm>
            <a:off x="454521" y="1556792"/>
            <a:ext cx="4189487" cy="4248472"/>
          </a:xfrm>
        </p:spPr>
        <p:txBody>
          <a:bodyPr>
            <a:normAutofit/>
          </a:bodyPr>
          <a:lstStyle/>
          <a:p>
            <a:pPr marL="0" indent="0">
              <a:buNone/>
            </a:pPr>
            <a:r>
              <a:rPr lang="en-US" sz="2000" dirty="0"/>
              <a:t>Q</a:t>
            </a:r>
            <a:r>
              <a:rPr lang="lt-LT" sz="2000" dirty="0"/>
              <a:t>2</a:t>
            </a:r>
            <a:r>
              <a:rPr lang="en-US" sz="2000" dirty="0"/>
              <a:t> – </a:t>
            </a:r>
            <a:r>
              <a:rPr lang="lt-LT" sz="2000" dirty="0"/>
              <a:t>c</a:t>
            </a:r>
            <a:r>
              <a:rPr lang="en-US" sz="2000" dirty="0" err="1"/>
              <a:t>ontains</a:t>
            </a:r>
            <a:r>
              <a:rPr lang="en-US" sz="2000" dirty="0"/>
              <a:t> </a:t>
            </a:r>
            <a:r>
              <a:rPr lang="en-US" sz="2000" b="1" dirty="0"/>
              <a:t>functional tests</a:t>
            </a:r>
            <a:r>
              <a:rPr lang="en-US" sz="2000" dirty="0"/>
              <a:t>: </a:t>
            </a:r>
            <a:endParaRPr lang="lt-LT" sz="2000" dirty="0"/>
          </a:p>
          <a:p>
            <a:r>
              <a:rPr lang="en-US" sz="2000" dirty="0"/>
              <a:t> </a:t>
            </a:r>
            <a:r>
              <a:rPr lang="en-US" sz="2000" b="1" dirty="0"/>
              <a:t>user acceptance tests</a:t>
            </a:r>
            <a:r>
              <a:rPr lang="lt-LT" sz="2000" b="1" dirty="0"/>
              <a:t> </a:t>
            </a:r>
            <a:r>
              <a:rPr lang="en-US" sz="2000" dirty="0"/>
              <a:t>for stories, features, and capabilities, to validate that they work the way the Product Owner (or Customer/user) intended. </a:t>
            </a:r>
            <a:endParaRPr lang="lt-LT" sz="2000" dirty="0"/>
          </a:p>
          <a:p>
            <a:r>
              <a:rPr lang="en-US" sz="2000" dirty="0"/>
              <a:t> </a:t>
            </a:r>
            <a:r>
              <a:rPr lang="en-US" sz="2000" b="1" dirty="0"/>
              <a:t>Feature-level and capability-level acceptance tests confirm the aggregate behavior of many user stories.</a:t>
            </a:r>
            <a:endParaRPr lang="lt-LT" sz="2000" b="1" dirty="0"/>
          </a:p>
        </p:txBody>
      </p:sp>
      <p:pic>
        <p:nvPicPr>
          <p:cNvPr id="4" name="Picture 3"/>
          <p:cNvPicPr>
            <a:picLocks noChangeAspect="1"/>
          </p:cNvPicPr>
          <p:nvPr/>
        </p:nvPicPr>
        <p:blipFill>
          <a:blip r:embed="rId3"/>
          <a:stretch>
            <a:fillRect/>
          </a:stretch>
        </p:blipFill>
        <p:spPr>
          <a:xfrm>
            <a:off x="5148064" y="1440111"/>
            <a:ext cx="3889848" cy="3601056"/>
          </a:xfrm>
          <a:prstGeom prst="rect">
            <a:avLst/>
          </a:prstGeom>
        </p:spPr>
      </p:pic>
    </p:spTree>
    <p:extLst>
      <p:ext uri="{BB962C8B-B14F-4D97-AF65-F5344CB8AC3E}">
        <p14:creationId xmlns:p14="http://schemas.microsoft.com/office/powerpoint/2010/main" val="28900639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Agile</a:t>
            </a:r>
            <a:r>
              <a:rPr lang="lt-LT" dirty="0"/>
              <a:t> </a:t>
            </a:r>
            <a:r>
              <a:rPr lang="lt-LT" dirty="0" err="1"/>
              <a:t>Continuous</a:t>
            </a:r>
            <a:r>
              <a:rPr lang="lt-LT" dirty="0"/>
              <a:t> </a:t>
            </a:r>
            <a:r>
              <a:rPr lang="lt-LT" dirty="0" err="1"/>
              <a:t>Testing</a:t>
            </a:r>
            <a:endParaRPr lang="lt-LT" dirty="0"/>
          </a:p>
        </p:txBody>
      </p:sp>
      <p:sp>
        <p:nvSpPr>
          <p:cNvPr id="3" name="Content Placeholder 2"/>
          <p:cNvSpPr>
            <a:spLocks noGrp="1"/>
          </p:cNvSpPr>
          <p:nvPr>
            <p:ph idx="1"/>
          </p:nvPr>
        </p:nvSpPr>
        <p:spPr>
          <a:xfrm>
            <a:off x="457200" y="1600200"/>
            <a:ext cx="4978896" cy="4421088"/>
          </a:xfrm>
        </p:spPr>
        <p:txBody>
          <a:bodyPr>
            <a:noAutofit/>
          </a:bodyPr>
          <a:lstStyle/>
          <a:p>
            <a:pPr marL="0" indent="0">
              <a:buNone/>
            </a:pPr>
            <a:r>
              <a:rPr lang="en-US" sz="2000" dirty="0"/>
              <a:t>Q</a:t>
            </a:r>
            <a:r>
              <a:rPr lang="lt-LT" sz="2000" dirty="0"/>
              <a:t>3</a:t>
            </a:r>
            <a:r>
              <a:rPr lang="en-US" sz="2000" dirty="0"/>
              <a:t> – </a:t>
            </a:r>
            <a:r>
              <a:rPr lang="lt-LT" sz="2000" dirty="0"/>
              <a:t>c</a:t>
            </a:r>
            <a:r>
              <a:rPr lang="en-US" sz="2000" dirty="0" err="1"/>
              <a:t>ontains</a:t>
            </a:r>
            <a:r>
              <a:rPr lang="en-US" sz="2000" dirty="0"/>
              <a:t> </a:t>
            </a:r>
            <a:r>
              <a:rPr lang="en-US" sz="2000" b="1" dirty="0"/>
              <a:t>System-level acceptance tests</a:t>
            </a:r>
            <a:endParaRPr lang="lt-LT" sz="2000" b="1" dirty="0"/>
          </a:p>
          <a:p>
            <a:r>
              <a:rPr lang="en-US" sz="2000" dirty="0"/>
              <a:t>Contains system-level acceptance tests </a:t>
            </a:r>
            <a:r>
              <a:rPr lang="en-US" sz="2000" b="1" dirty="0"/>
              <a:t>to validate that the behavior of the whole system meets usability and functionality requirements</a:t>
            </a:r>
            <a:r>
              <a:rPr lang="en-US" sz="2000" dirty="0"/>
              <a:t>, including scenarios that are often encountered during system use. </a:t>
            </a:r>
            <a:endParaRPr lang="lt-LT" sz="2000" dirty="0"/>
          </a:p>
          <a:p>
            <a:pPr lvl="1"/>
            <a:r>
              <a:rPr lang="en-US" sz="2000" dirty="0"/>
              <a:t>They involve users and testers engaged in real or simulated deployment scenarios, these tests are often manual.</a:t>
            </a:r>
            <a:endParaRPr lang="lt-LT" sz="2000" dirty="0"/>
          </a:p>
          <a:p>
            <a:r>
              <a:rPr lang="en-US" sz="2000" dirty="0"/>
              <a:t>They’re frequently </a:t>
            </a:r>
            <a:r>
              <a:rPr lang="en-US" sz="2000" b="1" dirty="0"/>
              <a:t>the final system validation</a:t>
            </a:r>
            <a:r>
              <a:rPr lang="en-US" sz="2000" dirty="0"/>
              <a:t> before delivery of the system to the end-user. </a:t>
            </a:r>
            <a:endParaRPr lang="lt-LT" sz="2000" dirty="0"/>
          </a:p>
        </p:txBody>
      </p:sp>
      <p:pic>
        <p:nvPicPr>
          <p:cNvPr id="4" name="Picture 3"/>
          <p:cNvPicPr>
            <a:picLocks noChangeAspect="1"/>
          </p:cNvPicPr>
          <p:nvPr/>
        </p:nvPicPr>
        <p:blipFill>
          <a:blip r:embed="rId2"/>
          <a:stretch>
            <a:fillRect/>
          </a:stretch>
        </p:blipFill>
        <p:spPr>
          <a:xfrm>
            <a:off x="5364088" y="1700808"/>
            <a:ext cx="3673824" cy="3401070"/>
          </a:xfrm>
          <a:prstGeom prst="rect">
            <a:avLst/>
          </a:prstGeom>
        </p:spPr>
      </p:pic>
    </p:spTree>
    <p:extLst>
      <p:ext uri="{BB962C8B-B14F-4D97-AF65-F5344CB8AC3E}">
        <p14:creationId xmlns:p14="http://schemas.microsoft.com/office/powerpoint/2010/main" val="8630061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Agile</a:t>
            </a:r>
            <a:r>
              <a:rPr lang="lt-LT" dirty="0"/>
              <a:t> </a:t>
            </a:r>
            <a:r>
              <a:rPr lang="lt-LT" dirty="0" err="1"/>
              <a:t>Continuous</a:t>
            </a:r>
            <a:r>
              <a:rPr lang="lt-LT" dirty="0"/>
              <a:t> </a:t>
            </a:r>
            <a:r>
              <a:rPr lang="lt-LT" dirty="0" err="1"/>
              <a:t>Testing</a:t>
            </a:r>
            <a:endParaRPr lang="lt-LT" dirty="0"/>
          </a:p>
        </p:txBody>
      </p:sp>
      <p:sp>
        <p:nvSpPr>
          <p:cNvPr id="3" name="Content Placeholder 2"/>
          <p:cNvSpPr>
            <a:spLocks noGrp="1"/>
          </p:cNvSpPr>
          <p:nvPr>
            <p:ph idx="1"/>
          </p:nvPr>
        </p:nvSpPr>
        <p:spPr>
          <a:xfrm>
            <a:off x="457200" y="1600200"/>
            <a:ext cx="4906888" cy="4421088"/>
          </a:xfrm>
        </p:spPr>
        <p:txBody>
          <a:bodyPr>
            <a:normAutofit/>
          </a:bodyPr>
          <a:lstStyle/>
          <a:p>
            <a:pPr marL="0" indent="0">
              <a:buNone/>
            </a:pPr>
            <a:r>
              <a:rPr lang="en-US" sz="2000" dirty="0"/>
              <a:t>Q</a:t>
            </a:r>
            <a:r>
              <a:rPr lang="lt-LT" sz="2000" dirty="0"/>
              <a:t>4 </a:t>
            </a:r>
            <a:r>
              <a:rPr lang="lt-LT" sz="2000" dirty="0" err="1"/>
              <a:t>contains</a:t>
            </a:r>
            <a:r>
              <a:rPr lang="lt-LT" sz="2000" dirty="0"/>
              <a:t> </a:t>
            </a:r>
            <a:r>
              <a:rPr lang="lt-LT" sz="2000" b="1" dirty="0" err="1"/>
              <a:t>systems</a:t>
            </a:r>
            <a:r>
              <a:rPr lang="lt-LT" sz="2000" b="1" dirty="0"/>
              <a:t> </a:t>
            </a:r>
            <a:r>
              <a:rPr lang="lt-LT" sz="2000" b="1" dirty="0" err="1"/>
              <a:t>qualities</a:t>
            </a:r>
            <a:r>
              <a:rPr lang="lt-LT" sz="2000" b="1" dirty="0"/>
              <a:t> </a:t>
            </a:r>
            <a:r>
              <a:rPr lang="lt-LT" sz="2000" b="1" dirty="0" err="1"/>
              <a:t>test</a:t>
            </a:r>
            <a:r>
              <a:rPr lang="en-US" sz="2000" b="1" dirty="0"/>
              <a:t> </a:t>
            </a:r>
            <a:endParaRPr lang="lt-LT" sz="2000" b="1" dirty="0"/>
          </a:p>
          <a:p>
            <a:r>
              <a:rPr lang="en-US" sz="2000" dirty="0"/>
              <a:t>Contains system qualities testing to verify </a:t>
            </a:r>
            <a:r>
              <a:rPr lang="en-US" sz="2000" b="1" dirty="0"/>
              <a:t>the system meets its Nonfunctional Requirements</a:t>
            </a:r>
            <a:r>
              <a:rPr lang="en-US" sz="2000" dirty="0"/>
              <a:t> (NFRs), </a:t>
            </a:r>
            <a:endParaRPr lang="lt-LT" sz="2000" dirty="0"/>
          </a:p>
          <a:p>
            <a:pPr lvl="1"/>
            <a:r>
              <a:rPr lang="en-US" sz="2000" dirty="0"/>
              <a:t>Typically, they’re supported by a suite of </a:t>
            </a:r>
            <a:r>
              <a:rPr lang="en-US" sz="2000" b="1" dirty="0"/>
              <a:t>automated testing tools </a:t>
            </a:r>
            <a:r>
              <a:rPr lang="en-US" sz="2000" dirty="0"/>
              <a:t>(such as load and performance) designed specifically for this purpose. </a:t>
            </a:r>
            <a:endParaRPr lang="lt-LT" sz="2000" dirty="0"/>
          </a:p>
          <a:p>
            <a:r>
              <a:rPr lang="en-US" sz="2000" dirty="0"/>
              <a:t>Since any system changes can violate conformance with NFRs, they must be run continuously, or at least whenever it’s practical.</a:t>
            </a:r>
            <a:endParaRPr lang="lt-LT" sz="2000" dirty="0"/>
          </a:p>
        </p:txBody>
      </p:sp>
      <p:pic>
        <p:nvPicPr>
          <p:cNvPr id="4" name="Picture 3"/>
          <p:cNvPicPr>
            <a:picLocks noChangeAspect="1"/>
          </p:cNvPicPr>
          <p:nvPr/>
        </p:nvPicPr>
        <p:blipFill>
          <a:blip r:embed="rId2"/>
          <a:stretch>
            <a:fillRect/>
          </a:stretch>
        </p:blipFill>
        <p:spPr>
          <a:xfrm>
            <a:off x="5364088" y="1700808"/>
            <a:ext cx="3673824" cy="3401070"/>
          </a:xfrm>
          <a:prstGeom prst="rect">
            <a:avLst/>
          </a:prstGeom>
        </p:spPr>
      </p:pic>
      <p:sp>
        <p:nvSpPr>
          <p:cNvPr id="5" name="Rectangle 4"/>
          <p:cNvSpPr/>
          <p:nvPr/>
        </p:nvSpPr>
        <p:spPr>
          <a:xfrm>
            <a:off x="0" y="6462722"/>
            <a:ext cx="8686800" cy="261610"/>
          </a:xfrm>
          <a:prstGeom prst="rect">
            <a:avLst/>
          </a:prstGeom>
        </p:spPr>
        <p:txBody>
          <a:bodyPr wrap="square">
            <a:spAutoFit/>
          </a:bodyPr>
          <a:lstStyle/>
          <a:p>
            <a:r>
              <a:rPr lang="lt-LT" sz="1100" dirty="0"/>
              <a:t>https://scaledagileframework.com/agile-testing/</a:t>
            </a:r>
          </a:p>
        </p:txBody>
      </p:sp>
    </p:spTree>
    <p:extLst>
      <p:ext uri="{BB962C8B-B14F-4D97-AF65-F5344CB8AC3E}">
        <p14:creationId xmlns:p14="http://schemas.microsoft.com/office/powerpoint/2010/main" val="2271625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1CAC0-076F-49D7-A3B3-A2DADD6B20E7}"/>
              </a:ext>
            </a:extLst>
          </p:cNvPr>
          <p:cNvSpPr>
            <a:spLocks noGrp="1"/>
          </p:cNvSpPr>
          <p:nvPr>
            <p:ph type="title"/>
          </p:nvPr>
        </p:nvSpPr>
        <p:spPr/>
        <p:txBody>
          <a:bodyPr/>
          <a:lstStyle/>
          <a:p>
            <a:r>
              <a:rPr lang="lt-LT" dirty="0" err="1"/>
              <a:t>MLOps</a:t>
            </a:r>
            <a:r>
              <a:rPr lang="lt-LT" dirty="0"/>
              <a:t> </a:t>
            </a:r>
            <a:r>
              <a:rPr lang="lt-LT" dirty="0" err="1"/>
              <a:t>Testing</a:t>
            </a:r>
            <a:endParaRPr lang="lt-LT" dirty="0"/>
          </a:p>
        </p:txBody>
      </p:sp>
      <p:pic>
        <p:nvPicPr>
          <p:cNvPr id="5" name="Picture 4">
            <a:extLst>
              <a:ext uri="{FF2B5EF4-FFF2-40B4-BE49-F238E27FC236}">
                <a16:creationId xmlns:a16="http://schemas.microsoft.com/office/drawing/2014/main" id="{DBAB1063-D0C0-42E1-8D1F-BBB16011C58A}"/>
              </a:ext>
            </a:extLst>
          </p:cNvPr>
          <p:cNvPicPr>
            <a:picLocks noChangeAspect="1"/>
          </p:cNvPicPr>
          <p:nvPr/>
        </p:nvPicPr>
        <p:blipFill>
          <a:blip r:embed="rId2"/>
          <a:stretch>
            <a:fillRect/>
          </a:stretch>
        </p:blipFill>
        <p:spPr>
          <a:xfrm>
            <a:off x="0" y="1925713"/>
            <a:ext cx="9144000" cy="3006574"/>
          </a:xfrm>
          <a:prstGeom prst="rect">
            <a:avLst/>
          </a:prstGeom>
        </p:spPr>
      </p:pic>
    </p:spTree>
    <p:extLst>
      <p:ext uri="{BB962C8B-B14F-4D97-AF65-F5344CB8AC3E}">
        <p14:creationId xmlns:p14="http://schemas.microsoft.com/office/powerpoint/2010/main" val="25156194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683568" y="2204864"/>
            <a:ext cx="8289478" cy="3670830"/>
          </a:xfrm>
          <a:prstGeom prst="rect">
            <a:avLst/>
          </a:prstGeom>
        </p:spPr>
      </p:pic>
      <p:sp>
        <p:nvSpPr>
          <p:cNvPr id="2" name="Title 1"/>
          <p:cNvSpPr>
            <a:spLocks noGrp="1"/>
          </p:cNvSpPr>
          <p:nvPr>
            <p:ph type="title"/>
          </p:nvPr>
        </p:nvSpPr>
        <p:spPr/>
        <p:txBody>
          <a:bodyPr/>
          <a:lstStyle/>
          <a:p>
            <a:r>
              <a:rPr lang="lt-LT" dirty="0" err="1"/>
              <a:t>Testing</a:t>
            </a:r>
            <a:r>
              <a:rPr lang="lt-LT" dirty="0"/>
              <a:t> </a:t>
            </a:r>
            <a:r>
              <a:rPr lang="lt-LT" dirty="0" err="1"/>
              <a:t>types</a:t>
            </a:r>
            <a:r>
              <a:rPr lang="lt-LT" dirty="0"/>
              <a:t> I</a:t>
            </a:r>
          </a:p>
        </p:txBody>
      </p:sp>
      <p:sp>
        <p:nvSpPr>
          <p:cNvPr id="3" name="Content Placeholder 2"/>
          <p:cNvSpPr>
            <a:spLocks noGrp="1"/>
          </p:cNvSpPr>
          <p:nvPr>
            <p:ph idx="1"/>
          </p:nvPr>
        </p:nvSpPr>
        <p:spPr>
          <a:xfrm>
            <a:off x="457200" y="1340768"/>
            <a:ext cx="6347048" cy="2808311"/>
          </a:xfrm>
        </p:spPr>
        <p:txBody>
          <a:bodyPr>
            <a:normAutofit fontScale="25000" lnSpcReduction="20000"/>
          </a:bodyPr>
          <a:lstStyle/>
          <a:p>
            <a:endParaRPr lang="lt-LT" dirty="0"/>
          </a:p>
          <a:p>
            <a:r>
              <a:rPr lang="lt-LT" sz="6400" dirty="0" err="1"/>
              <a:t>Alpha</a:t>
            </a:r>
            <a:r>
              <a:rPr lang="lt-LT" sz="6400" dirty="0"/>
              <a:t> </a:t>
            </a:r>
            <a:r>
              <a:rPr lang="lt-LT" sz="6400" dirty="0" err="1"/>
              <a:t>Testing</a:t>
            </a:r>
            <a:endParaRPr lang="lt-LT" sz="6400" dirty="0"/>
          </a:p>
          <a:p>
            <a:r>
              <a:rPr lang="lt-LT" sz="6400" dirty="0" err="1"/>
              <a:t>Acceptance</a:t>
            </a:r>
            <a:r>
              <a:rPr lang="lt-LT" sz="6400" dirty="0"/>
              <a:t> </a:t>
            </a:r>
            <a:r>
              <a:rPr lang="lt-LT" sz="6400" dirty="0" err="1"/>
              <a:t>Testing</a:t>
            </a:r>
            <a:endParaRPr lang="lt-LT" sz="6400" dirty="0"/>
          </a:p>
          <a:p>
            <a:r>
              <a:rPr lang="lt-LT" sz="6400" dirty="0" err="1"/>
              <a:t>Ad-hoc</a:t>
            </a:r>
            <a:r>
              <a:rPr lang="lt-LT" sz="6400" dirty="0"/>
              <a:t> </a:t>
            </a:r>
            <a:r>
              <a:rPr lang="lt-LT" sz="6400" dirty="0" err="1"/>
              <a:t>Testing</a:t>
            </a:r>
            <a:endParaRPr lang="lt-LT" sz="6400" dirty="0"/>
          </a:p>
          <a:p>
            <a:r>
              <a:rPr lang="lt-LT" sz="6400" dirty="0" err="1"/>
              <a:t>Accessibility</a:t>
            </a:r>
            <a:r>
              <a:rPr lang="lt-LT" sz="6400" dirty="0"/>
              <a:t> </a:t>
            </a:r>
            <a:r>
              <a:rPr lang="lt-LT" sz="6400" dirty="0" err="1"/>
              <a:t>Testing</a:t>
            </a:r>
            <a:endParaRPr lang="lt-LT" sz="6400" dirty="0"/>
          </a:p>
          <a:p>
            <a:r>
              <a:rPr lang="lt-LT" sz="6400" dirty="0"/>
              <a:t>Beta </a:t>
            </a:r>
            <a:r>
              <a:rPr lang="lt-LT" sz="6400" dirty="0" err="1"/>
              <a:t>Testing</a:t>
            </a:r>
            <a:endParaRPr lang="lt-LT" sz="6400" dirty="0"/>
          </a:p>
          <a:p>
            <a:r>
              <a:rPr lang="lt-LT" sz="6400" dirty="0" err="1"/>
              <a:t>Back-end</a:t>
            </a:r>
            <a:r>
              <a:rPr lang="lt-LT" sz="6400" dirty="0"/>
              <a:t> </a:t>
            </a:r>
            <a:r>
              <a:rPr lang="lt-LT" sz="6400" dirty="0" err="1"/>
              <a:t>Testing</a:t>
            </a:r>
            <a:endParaRPr lang="lt-LT" sz="6400" dirty="0"/>
          </a:p>
          <a:p>
            <a:r>
              <a:rPr lang="lt-LT" sz="6400" dirty="0" err="1"/>
              <a:t>Browser</a:t>
            </a:r>
            <a:r>
              <a:rPr lang="lt-LT" sz="6400" dirty="0"/>
              <a:t> </a:t>
            </a:r>
            <a:r>
              <a:rPr lang="lt-LT" sz="6400" dirty="0" err="1"/>
              <a:t>Compatibility</a:t>
            </a:r>
            <a:r>
              <a:rPr lang="lt-LT" sz="6400" dirty="0"/>
              <a:t> </a:t>
            </a:r>
            <a:r>
              <a:rPr lang="lt-LT" sz="6400" dirty="0" err="1"/>
              <a:t>Testing</a:t>
            </a:r>
            <a:endParaRPr lang="lt-LT" sz="6400" dirty="0"/>
          </a:p>
          <a:p>
            <a:r>
              <a:rPr lang="lt-LT" sz="6400" dirty="0" err="1"/>
              <a:t>Backward</a:t>
            </a:r>
            <a:r>
              <a:rPr lang="lt-LT" sz="6400" dirty="0"/>
              <a:t> </a:t>
            </a:r>
            <a:r>
              <a:rPr lang="lt-LT" sz="6400" dirty="0" err="1"/>
              <a:t>Compatibility</a:t>
            </a:r>
            <a:r>
              <a:rPr lang="lt-LT" sz="6400" dirty="0"/>
              <a:t> </a:t>
            </a:r>
            <a:r>
              <a:rPr lang="lt-LT" sz="6400" dirty="0" err="1"/>
              <a:t>Testing</a:t>
            </a:r>
            <a:endParaRPr lang="lt-LT" sz="6400" dirty="0"/>
          </a:p>
          <a:p>
            <a:r>
              <a:rPr lang="lt-LT" sz="6400" dirty="0" err="1"/>
              <a:t>Black</a:t>
            </a:r>
            <a:r>
              <a:rPr lang="lt-LT" sz="6400" dirty="0"/>
              <a:t> </a:t>
            </a:r>
            <a:r>
              <a:rPr lang="lt-LT" sz="6400" dirty="0" err="1"/>
              <a:t>Box</a:t>
            </a:r>
            <a:r>
              <a:rPr lang="lt-LT" sz="6400" dirty="0"/>
              <a:t> </a:t>
            </a:r>
            <a:r>
              <a:rPr lang="lt-LT" sz="6400" dirty="0" err="1"/>
              <a:t>Testing</a:t>
            </a:r>
            <a:endParaRPr lang="lt-LT" sz="6400" dirty="0"/>
          </a:p>
          <a:p>
            <a:r>
              <a:rPr lang="lt-LT" sz="6400" dirty="0" err="1"/>
              <a:t>Boundary</a:t>
            </a:r>
            <a:r>
              <a:rPr lang="lt-LT" sz="6400" dirty="0"/>
              <a:t> </a:t>
            </a:r>
            <a:r>
              <a:rPr lang="lt-LT" sz="6400" dirty="0" err="1"/>
              <a:t>Value</a:t>
            </a:r>
            <a:r>
              <a:rPr lang="lt-LT" sz="6400" dirty="0"/>
              <a:t> </a:t>
            </a:r>
            <a:r>
              <a:rPr lang="lt-LT" sz="6400" dirty="0" err="1"/>
              <a:t>Testing</a:t>
            </a:r>
            <a:endParaRPr lang="lt-LT" sz="6400" dirty="0"/>
          </a:p>
          <a:p>
            <a:r>
              <a:rPr lang="lt-LT" sz="6400" dirty="0" err="1"/>
              <a:t>Branch</a:t>
            </a:r>
            <a:r>
              <a:rPr lang="lt-LT" sz="6400" dirty="0"/>
              <a:t> </a:t>
            </a:r>
            <a:r>
              <a:rPr lang="lt-LT" sz="6400" dirty="0" err="1"/>
              <a:t>Testing</a:t>
            </a:r>
            <a:endParaRPr lang="lt-LT" sz="6400" dirty="0"/>
          </a:p>
          <a:p>
            <a:r>
              <a:rPr lang="lt-LT" sz="6400" dirty="0" err="1"/>
              <a:t>Comparison</a:t>
            </a:r>
            <a:r>
              <a:rPr lang="lt-LT" sz="6400" dirty="0"/>
              <a:t> </a:t>
            </a:r>
            <a:r>
              <a:rPr lang="lt-LT" sz="6400" dirty="0" err="1"/>
              <a:t>Testing</a:t>
            </a:r>
            <a:endParaRPr lang="lt-LT" sz="6400" dirty="0"/>
          </a:p>
          <a:p>
            <a:r>
              <a:rPr lang="lt-LT" sz="6400" dirty="0" err="1"/>
              <a:t>Compatibility</a:t>
            </a:r>
            <a:r>
              <a:rPr lang="lt-LT" sz="6400" dirty="0"/>
              <a:t> </a:t>
            </a:r>
            <a:r>
              <a:rPr lang="lt-LT" sz="6400" dirty="0" err="1"/>
              <a:t>Testing</a:t>
            </a:r>
            <a:endParaRPr lang="lt-LT" sz="6400" dirty="0"/>
          </a:p>
          <a:p>
            <a:r>
              <a:rPr lang="lt-LT" sz="6400" dirty="0" err="1"/>
              <a:t>Component</a:t>
            </a:r>
            <a:r>
              <a:rPr lang="lt-LT" sz="6400" dirty="0"/>
              <a:t> </a:t>
            </a:r>
            <a:r>
              <a:rPr lang="lt-LT" sz="6400" dirty="0" err="1"/>
              <a:t>Testing</a:t>
            </a:r>
            <a:endParaRPr lang="lt-LT" sz="6400" dirty="0"/>
          </a:p>
          <a:p>
            <a:r>
              <a:rPr lang="lt-LT" sz="6400" dirty="0" err="1"/>
              <a:t>End</a:t>
            </a:r>
            <a:r>
              <a:rPr lang="lt-LT" sz="6400" dirty="0"/>
              <a:t>-to-</a:t>
            </a:r>
            <a:r>
              <a:rPr lang="lt-LT" sz="6400" dirty="0" err="1"/>
              <a:t>End</a:t>
            </a:r>
            <a:r>
              <a:rPr lang="lt-LT" sz="6400" dirty="0"/>
              <a:t> </a:t>
            </a:r>
            <a:r>
              <a:rPr lang="lt-LT" sz="6400" dirty="0" err="1"/>
              <a:t>Testing</a:t>
            </a:r>
            <a:endParaRPr lang="lt-LT" sz="6400" dirty="0"/>
          </a:p>
          <a:p>
            <a:r>
              <a:rPr lang="lt-LT" sz="6400" dirty="0" err="1"/>
              <a:t>Equivalence</a:t>
            </a:r>
            <a:r>
              <a:rPr lang="lt-LT" sz="6400" dirty="0"/>
              <a:t> </a:t>
            </a:r>
            <a:r>
              <a:rPr lang="lt-LT" sz="6400" dirty="0" err="1"/>
              <a:t>Partitioning</a:t>
            </a:r>
            <a:endParaRPr lang="lt-LT" sz="6400" dirty="0"/>
          </a:p>
        </p:txBody>
      </p:sp>
    </p:spTree>
    <p:extLst>
      <p:ext uri="{BB962C8B-B14F-4D97-AF65-F5344CB8AC3E}">
        <p14:creationId xmlns:p14="http://schemas.microsoft.com/office/powerpoint/2010/main" val="6999086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Testing</a:t>
            </a:r>
            <a:r>
              <a:rPr lang="lt-LT" dirty="0"/>
              <a:t> </a:t>
            </a:r>
            <a:r>
              <a:rPr lang="lt-LT" dirty="0" err="1"/>
              <a:t>types</a:t>
            </a:r>
            <a:r>
              <a:rPr lang="lt-LT" dirty="0"/>
              <a:t> II</a:t>
            </a:r>
          </a:p>
        </p:txBody>
      </p:sp>
      <p:sp>
        <p:nvSpPr>
          <p:cNvPr id="3" name="Content Placeholder 2"/>
          <p:cNvSpPr>
            <a:spLocks noGrp="1"/>
          </p:cNvSpPr>
          <p:nvPr>
            <p:ph idx="1"/>
          </p:nvPr>
        </p:nvSpPr>
        <p:spPr>
          <a:xfrm>
            <a:off x="683568" y="1916832"/>
            <a:ext cx="2962672" cy="3777283"/>
          </a:xfrm>
        </p:spPr>
        <p:txBody>
          <a:bodyPr>
            <a:normAutofit fontScale="47500" lnSpcReduction="20000"/>
          </a:bodyPr>
          <a:lstStyle/>
          <a:p>
            <a:r>
              <a:rPr lang="lt-LT" dirty="0" err="1"/>
              <a:t>Example</a:t>
            </a:r>
            <a:r>
              <a:rPr lang="lt-LT" dirty="0"/>
              <a:t> </a:t>
            </a:r>
            <a:r>
              <a:rPr lang="lt-LT" dirty="0" err="1"/>
              <a:t>Testing</a:t>
            </a:r>
            <a:endParaRPr lang="lt-LT" dirty="0"/>
          </a:p>
          <a:p>
            <a:r>
              <a:rPr lang="lt-LT" dirty="0" err="1"/>
              <a:t>Exploratory</a:t>
            </a:r>
            <a:r>
              <a:rPr lang="lt-LT" dirty="0"/>
              <a:t> </a:t>
            </a:r>
            <a:r>
              <a:rPr lang="lt-LT" dirty="0" err="1"/>
              <a:t>Testing</a:t>
            </a:r>
            <a:endParaRPr lang="lt-LT" dirty="0"/>
          </a:p>
          <a:p>
            <a:r>
              <a:rPr lang="lt-LT" dirty="0" err="1"/>
              <a:t>Functional</a:t>
            </a:r>
            <a:r>
              <a:rPr lang="lt-LT" dirty="0"/>
              <a:t> </a:t>
            </a:r>
            <a:r>
              <a:rPr lang="lt-LT" dirty="0" err="1"/>
              <a:t>Testing</a:t>
            </a:r>
            <a:endParaRPr lang="lt-LT" dirty="0"/>
          </a:p>
          <a:p>
            <a:r>
              <a:rPr lang="lt-LT" dirty="0" err="1"/>
              <a:t>Graphical</a:t>
            </a:r>
            <a:r>
              <a:rPr lang="lt-LT" dirty="0"/>
              <a:t> </a:t>
            </a:r>
            <a:r>
              <a:rPr lang="lt-LT" dirty="0" err="1"/>
              <a:t>User</a:t>
            </a:r>
            <a:r>
              <a:rPr lang="lt-LT" dirty="0"/>
              <a:t> </a:t>
            </a:r>
            <a:r>
              <a:rPr lang="lt-LT" dirty="0" err="1"/>
              <a:t>Interface</a:t>
            </a:r>
            <a:r>
              <a:rPr lang="lt-LT" dirty="0"/>
              <a:t> (GUI) </a:t>
            </a:r>
            <a:r>
              <a:rPr lang="lt-LT" dirty="0" err="1"/>
              <a:t>Testing</a:t>
            </a:r>
            <a:endParaRPr lang="lt-LT" dirty="0"/>
          </a:p>
          <a:p>
            <a:r>
              <a:rPr lang="lt-LT" dirty="0" err="1"/>
              <a:t>Gorilla</a:t>
            </a:r>
            <a:r>
              <a:rPr lang="lt-LT" dirty="0"/>
              <a:t> </a:t>
            </a:r>
            <a:r>
              <a:rPr lang="lt-LT" dirty="0" err="1"/>
              <a:t>Testing</a:t>
            </a:r>
            <a:endParaRPr lang="lt-LT" dirty="0"/>
          </a:p>
          <a:p>
            <a:r>
              <a:rPr lang="lt-LT" dirty="0" err="1"/>
              <a:t>Happy</a:t>
            </a:r>
            <a:r>
              <a:rPr lang="lt-LT" dirty="0"/>
              <a:t> </a:t>
            </a:r>
            <a:r>
              <a:rPr lang="lt-LT" dirty="0" err="1"/>
              <a:t>Path</a:t>
            </a:r>
            <a:r>
              <a:rPr lang="lt-LT" dirty="0"/>
              <a:t> </a:t>
            </a:r>
            <a:r>
              <a:rPr lang="lt-LT" dirty="0" err="1"/>
              <a:t>Testing</a:t>
            </a:r>
            <a:endParaRPr lang="lt-LT" dirty="0"/>
          </a:p>
          <a:p>
            <a:r>
              <a:rPr lang="lt-LT" dirty="0" err="1"/>
              <a:t>Incremental</a:t>
            </a:r>
            <a:r>
              <a:rPr lang="lt-LT" dirty="0"/>
              <a:t> </a:t>
            </a:r>
            <a:r>
              <a:rPr lang="lt-LT" dirty="0" err="1"/>
              <a:t>Integration</a:t>
            </a:r>
            <a:r>
              <a:rPr lang="lt-LT" dirty="0"/>
              <a:t> </a:t>
            </a:r>
            <a:r>
              <a:rPr lang="lt-LT" dirty="0" err="1"/>
              <a:t>Testing</a:t>
            </a:r>
            <a:endParaRPr lang="lt-LT" dirty="0"/>
          </a:p>
          <a:p>
            <a:r>
              <a:rPr lang="lt-LT" dirty="0" err="1"/>
              <a:t>Install</a:t>
            </a:r>
            <a:r>
              <a:rPr lang="lt-LT" dirty="0"/>
              <a:t>/</a:t>
            </a:r>
            <a:r>
              <a:rPr lang="lt-LT" dirty="0" err="1"/>
              <a:t>Uninstall</a:t>
            </a:r>
            <a:r>
              <a:rPr lang="lt-LT" dirty="0"/>
              <a:t> </a:t>
            </a:r>
            <a:r>
              <a:rPr lang="lt-LT" dirty="0" err="1"/>
              <a:t>Testing</a:t>
            </a:r>
            <a:endParaRPr lang="lt-LT" dirty="0"/>
          </a:p>
          <a:p>
            <a:r>
              <a:rPr lang="lt-LT" dirty="0" err="1"/>
              <a:t>Integration</a:t>
            </a:r>
            <a:r>
              <a:rPr lang="lt-LT" dirty="0"/>
              <a:t> </a:t>
            </a:r>
            <a:r>
              <a:rPr lang="lt-LT" dirty="0" err="1"/>
              <a:t>Testing</a:t>
            </a:r>
            <a:endParaRPr lang="lt-LT" dirty="0"/>
          </a:p>
          <a:p>
            <a:r>
              <a:rPr lang="lt-LT" dirty="0" err="1"/>
              <a:t>Load</a:t>
            </a:r>
            <a:r>
              <a:rPr lang="lt-LT" dirty="0"/>
              <a:t> </a:t>
            </a:r>
            <a:r>
              <a:rPr lang="lt-LT" dirty="0" err="1"/>
              <a:t>Testing</a:t>
            </a:r>
            <a:endParaRPr lang="lt-LT" dirty="0"/>
          </a:p>
          <a:p>
            <a:r>
              <a:rPr lang="lt-LT" dirty="0" err="1"/>
              <a:t>Monkey</a:t>
            </a:r>
            <a:r>
              <a:rPr lang="lt-LT" dirty="0"/>
              <a:t> </a:t>
            </a:r>
            <a:r>
              <a:rPr lang="lt-LT" dirty="0" err="1"/>
              <a:t>Testing</a:t>
            </a:r>
            <a:endParaRPr lang="lt-LT" dirty="0"/>
          </a:p>
          <a:p>
            <a:r>
              <a:rPr lang="lt-LT" dirty="0" err="1"/>
              <a:t>Mutation</a:t>
            </a:r>
            <a:r>
              <a:rPr lang="lt-LT" dirty="0"/>
              <a:t> </a:t>
            </a:r>
            <a:r>
              <a:rPr lang="lt-LT" dirty="0" err="1"/>
              <a:t>Testing</a:t>
            </a:r>
            <a:endParaRPr lang="lt-LT" dirty="0"/>
          </a:p>
          <a:p>
            <a:r>
              <a:rPr lang="lt-LT" dirty="0" err="1"/>
              <a:t>Negative</a:t>
            </a:r>
            <a:r>
              <a:rPr lang="lt-LT" dirty="0"/>
              <a:t> </a:t>
            </a:r>
            <a:r>
              <a:rPr lang="lt-LT" dirty="0" err="1"/>
              <a:t>Testing</a:t>
            </a:r>
            <a:endParaRPr lang="lt-LT" dirty="0"/>
          </a:p>
          <a:p>
            <a:r>
              <a:rPr lang="lt-LT" dirty="0" err="1"/>
              <a:t>Non-Functional</a:t>
            </a:r>
            <a:r>
              <a:rPr lang="lt-LT" dirty="0"/>
              <a:t> </a:t>
            </a:r>
            <a:r>
              <a:rPr lang="lt-LT" dirty="0" err="1"/>
              <a:t>Testing</a:t>
            </a:r>
            <a:endParaRPr lang="lt-LT" dirty="0"/>
          </a:p>
        </p:txBody>
      </p:sp>
      <p:pic>
        <p:nvPicPr>
          <p:cNvPr id="4" name="Picture 3"/>
          <p:cNvPicPr>
            <a:picLocks noChangeAspect="1"/>
          </p:cNvPicPr>
          <p:nvPr/>
        </p:nvPicPr>
        <p:blipFill>
          <a:blip r:embed="rId2"/>
          <a:stretch>
            <a:fillRect/>
          </a:stretch>
        </p:blipFill>
        <p:spPr>
          <a:xfrm>
            <a:off x="3751460" y="1916832"/>
            <a:ext cx="5396913" cy="4394515"/>
          </a:xfrm>
          <a:prstGeom prst="rect">
            <a:avLst/>
          </a:prstGeom>
        </p:spPr>
      </p:pic>
    </p:spTree>
    <p:extLst>
      <p:ext uri="{BB962C8B-B14F-4D97-AF65-F5344CB8AC3E}">
        <p14:creationId xmlns:p14="http://schemas.microsoft.com/office/powerpoint/2010/main" val="21293762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Testing</a:t>
            </a:r>
            <a:r>
              <a:rPr lang="lt-LT" dirty="0"/>
              <a:t> </a:t>
            </a:r>
            <a:r>
              <a:rPr lang="lt-LT" dirty="0" err="1"/>
              <a:t>types</a:t>
            </a:r>
            <a:r>
              <a:rPr lang="lt-LT" dirty="0"/>
              <a:t> III</a:t>
            </a:r>
          </a:p>
        </p:txBody>
      </p:sp>
      <p:sp>
        <p:nvSpPr>
          <p:cNvPr id="3" name="Content Placeholder 2"/>
          <p:cNvSpPr>
            <a:spLocks noGrp="1"/>
          </p:cNvSpPr>
          <p:nvPr>
            <p:ph idx="1"/>
          </p:nvPr>
        </p:nvSpPr>
        <p:spPr>
          <a:xfrm>
            <a:off x="395536" y="1402805"/>
            <a:ext cx="8229600" cy="4258443"/>
          </a:xfrm>
        </p:spPr>
        <p:txBody>
          <a:bodyPr>
            <a:normAutofit fontScale="55000" lnSpcReduction="20000"/>
          </a:bodyPr>
          <a:lstStyle/>
          <a:p>
            <a:r>
              <a:rPr lang="lt-LT" dirty="0" err="1"/>
              <a:t>Performance</a:t>
            </a:r>
            <a:r>
              <a:rPr lang="lt-LT" dirty="0"/>
              <a:t> </a:t>
            </a:r>
            <a:r>
              <a:rPr lang="lt-LT" dirty="0" err="1"/>
              <a:t>Testing</a:t>
            </a:r>
            <a:endParaRPr lang="lt-LT" dirty="0"/>
          </a:p>
          <a:p>
            <a:r>
              <a:rPr lang="lt-LT" dirty="0" err="1"/>
              <a:t>Recovery</a:t>
            </a:r>
            <a:r>
              <a:rPr lang="lt-LT" dirty="0"/>
              <a:t> </a:t>
            </a:r>
            <a:r>
              <a:rPr lang="lt-LT" dirty="0" err="1"/>
              <a:t>Testing</a:t>
            </a:r>
            <a:endParaRPr lang="lt-LT" dirty="0"/>
          </a:p>
          <a:p>
            <a:r>
              <a:rPr lang="lt-LT" dirty="0" err="1"/>
              <a:t>Regression</a:t>
            </a:r>
            <a:r>
              <a:rPr lang="lt-LT" dirty="0"/>
              <a:t> </a:t>
            </a:r>
            <a:r>
              <a:rPr lang="lt-LT" dirty="0" err="1"/>
              <a:t>Testing</a:t>
            </a:r>
            <a:endParaRPr lang="lt-LT" dirty="0"/>
          </a:p>
          <a:p>
            <a:r>
              <a:rPr lang="lt-LT" dirty="0"/>
              <a:t>Risk-</a:t>
            </a:r>
            <a:r>
              <a:rPr lang="lt-LT" dirty="0" err="1"/>
              <a:t>Based</a:t>
            </a:r>
            <a:r>
              <a:rPr lang="lt-LT" dirty="0"/>
              <a:t> </a:t>
            </a:r>
            <a:r>
              <a:rPr lang="lt-LT" dirty="0" err="1"/>
              <a:t>Testing</a:t>
            </a:r>
            <a:r>
              <a:rPr lang="lt-LT" dirty="0"/>
              <a:t> (RBT)</a:t>
            </a:r>
          </a:p>
          <a:p>
            <a:r>
              <a:rPr lang="lt-LT" dirty="0" err="1"/>
              <a:t>Sanity</a:t>
            </a:r>
            <a:r>
              <a:rPr lang="lt-LT" dirty="0"/>
              <a:t> </a:t>
            </a:r>
            <a:r>
              <a:rPr lang="lt-LT" dirty="0" err="1"/>
              <a:t>Testing</a:t>
            </a:r>
            <a:endParaRPr lang="lt-LT" dirty="0"/>
          </a:p>
          <a:p>
            <a:r>
              <a:rPr lang="lt-LT" dirty="0" err="1"/>
              <a:t>Security</a:t>
            </a:r>
            <a:r>
              <a:rPr lang="lt-LT" dirty="0"/>
              <a:t> </a:t>
            </a:r>
            <a:r>
              <a:rPr lang="lt-LT" dirty="0" err="1"/>
              <a:t>Testing</a:t>
            </a:r>
            <a:endParaRPr lang="lt-LT" dirty="0"/>
          </a:p>
          <a:p>
            <a:r>
              <a:rPr lang="lt-LT" dirty="0" err="1"/>
              <a:t>Smoke</a:t>
            </a:r>
            <a:r>
              <a:rPr lang="lt-LT" dirty="0"/>
              <a:t> </a:t>
            </a:r>
            <a:r>
              <a:rPr lang="lt-LT" dirty="0" err="1"/>
              <a:t>Testing</a:t>
            </a:r>
            <a:endParaRPr lang="lt-LT" dirty="0"/>
          </a:p>
          <a:p>
            <a:r>
              <a:rPr lang="lt-LT" dirty="0" err="1"/>
              <a:t>Static</a:t>
            </a:r>
            <a:r>
              <a:rPr lang="lt-LT" dirty="0"/>
              <a:t> </a:t>
            </a:r>
            <a:r>
              <a:rPr lang="lt-LT" dirty="0" err="1"/>
              <a:t>Testing</a:t>
            </a:r>
            <a:endParaRPr lang="lt-LT" dirty="0"/>
          </a:p>
          <a:p>
            <a:r>
              <a:rPr lang="lt-LT" dirty="0" err="1"/>
              <a:t>Stress</a:t>
            </a:r>
            <a:r>
              <a:rPr lang="lt-LT" dirty="0"/>
              <a:t> </a:t>
            </a:r>
            <a:r>
              <a:rPr lang="lt-LT" dirty="0" err="1"/>
              <a:t>Testing</a:t>
            </a:r>
            <a:endParaRPr lang="lt-LT" dirty="0"/>
          </a:p>
          <a:p>
            <a:r>
              <a:rPr lang="lt-LT" dirty="0"/>
              <a:t>System </a:t>
            </a:r>
            <a:r>
              <a:rPr lang="lt-LT" dirty="0" err="1"/>
              <a:t>Testing</a:t>
            </a:r>
            <a:endParaRPr lang="lt-LT" dirty="0"/>
          </a:p>
          <a:p>
            <a:r>
              <a:rPr lang="lt-LT" dirty="0" err="1"/>
              <a:t>Unit</a:t>
            </a:r>
            <a:r>
              <a:rPr lang="lt-LT" dirty="0"/>
              <a:t> </a:t>
            </a:r>
            <a:r>
              <a:rPr lang="lt-LT" dirty="0" err="1"/>
              <a:t>Testing</a:t>
            </a:r>
            <a:endParaRPr lang="lt-LT" dirty="0"/>
          </a:p>
          <a:p>
            <a:r>
              <a:rPr lang="lt-LT" dirty="0" err="1"/>
              <a:t>Usability</a:t>
            </a:r>
            <a:r>
              <a:rPr lang="lt-LT" dirty="0"/>
              <a:t> </a:t>
            </a:r>
            <a:r>
              <a:rPr lang="lt-LT" dirty="0" err="1"/>
              <a:t>Testing</a:t>
            </a:r>
            <a:endParaRPr lang="lt-LT" dirty="0"/>
          </a:p>
          <a:p>
            <a:r>
              <a:rPr lang="lt-LT" dirty="0" err="1"/>
              <a:t>Vulnerability</a:t>
            </a:r>
            <a:r>
              <a:rPr lang="lt-LT" dirty="0"/>
              <a:t> </a:t>
            </a:r>
            <a:r>
              <a:rPr lang="lt-LT" dirty="0" err="1"/>
              <a:t>Testing</a:t>
            </a:r>
            <a:endParaRPr lang="lt-LT" dirty="0"/>
          </a:p>
          <a:p>
            <a:r>
              <a:rPr lang="lt-LT" dirty="0" err="1"/>
              <a:t>Volume</a:t>
            </a:r>
            <a:r>
              <a:rPr lang="lt-LT" dirty="0"/>
              <a:t> </a:t>
            </a:r>
            <a:r>
              <a:rPr lang="lt-LT" dirty="0" err="1"/>
              <a:t>Testing</a:t>
            </a:r>
            <a:endParaRPr lang="lt-LT" dirty="0"/>
          </a:p>
          <a:p>
            <a:r>
              <a:rPr lang="lt-LT" dirty="0" err="1"/>
              <a:t>White</a:t>
            </a:r>
            <a:r>
              <a:rPr lang="lt-LT" dirty="0"/>
              <a:t> </a:t>
            </a:r>
            <a:r>
              <a:rPr lang="lt-LT" dirty="0" err="1"/>
              <a:t>Box</a:t>
            </a:r>
            <a:r>
              <a:rPr lang="lt-LT" dirty="0"/>
              <a:t> </a:t>
            </a:r>
            <a:r>
              <a:rPr lang="lt-LT" dirty="0" err="1"/>
              <a:t>Testing</a:t>
            </a:r>
            <a:endParaRPr lang="lt-LT" dirty="0"/>
          </a:p>
        </p:txBody>
      </p:sp>
      <p:pic>
        <p:nvPicPr>
          <p:cNvPr id="4" name="Picture 3"/>
          <p:cNvPicPr>
            <a:picLocks noChangeAspect="1"/>
          </p:cNvPicPr>
          <p:nvPr/>
        </p:nvPicPr>
        <p:blipFill>
          <a:blip r:embed="rId2"/>
          <a:stretch>
            <a:fillRect/>
          </a:stretch>
        </p:blipFill>
        <p:spPr>
          <a:xfrm>
            <a:off x="3419872" y="1988840"/>
            <a:ext cx="5540076" cy="3489251"/>
          </a:xfrm>
          <a:prstGeom prst="rect">
            <a:avLst/>
          </a:prstGeom>
        </p:spPr>
      </p:pic>
    </p:spTree>
    <p:extLst>
      <p:ext uri="{BB962C8B-B14F-4D97-AF65-F5344CB8AC3E}">
        <p14:creationId xmlns:p14="http://schemas.microsoft.com/office/powerpoint/2010/main" val="19147891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fontScale="90000"/>
          </a:bodyPr>
          <a:lstStyle/>
          <a:p>
            <a:r>
              <a:rPr lang="en-US" dirty="0"/>
              <a:t>Continuous Integration vs Continuous </a:t>
            </a:r>
            <a:r>
              <a:rPr lang="lt-LT" dirty="0" err="1"/>
              <a:t>Deployment</a:t>
            </a:r>
            <a:r>
              <a:rPr lang="en-US" dirty="0"/>
              <a:t> vs Continuous Delivery</a:t>
            </a:r>
          </a:p>
        </p:txBody>
      </p:sp>
      <p:pic>
        <p:nvPicPr>
          <p:cNvPr id="1026" name="Picture 2" descr="https://miro.medium.com/max/923/1*7KnI9k_15gAG4fbLO3b1YQ.png"/>
          <p:cNvPicPr>
            <a:picLocks noChangeAspect="1" noChangeArrowheads="1"/>
          </p:cNvPicPr>
          <p:nvPr/>
        </p:nvPicPr>
        <p:blipFill>
          <a:blip r:embed="rId2" cstate="print"/>
          <a:srcRect/>
          <a:stretch>
            <a:fillRect/>
          </a:stretch>
        </p:blipFill>
        <p:spPr bwMode="auto">
          <a:xfrm>
            <a:off x="611560" y="1801964"/>
            <a:ext cx="7092280" cy="5056036"/>
          </a:xfrm>
          <a:prstGeom prst="rect">
            <a:avLst/>
          </a:prstGeom>
          <a:noFill/>
        </p:spPr>
      </p:pic>
    </p:spTree>
    <p:extLst>
      <p:ext uri="{BB962C8B-B14F-4D97-AF65-F5344CB8AC3E}">
        <p14:creationId xmlns:p14="http://schemas.microsoft.com/office/powerpoint/2010/main" val="3367653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lt-LT" dirty="0" err="1"/>
              <a:t>DevOps</a:t>
            </a:r>
            <a:r>
              <a:rPr lang="lt-LT" dirty="0"/>
              <a:t> </a:t>
            </a:r>
            <a:r>
              <a:rPr lang="lt-LT" dirty="0" err="1"/>
              <a:t>History</a:t>
            </a:r>
            <a:br>
              <a:rPr lang="lt-LT" dirty="0"/>
            </a:br>
            <a:endParaRPr lang="lt-LT" dirty="0"/>
          </a:p>
        </p:txBody>
      </p:sp>
      <p:sp>
        <p:nvSpPr>
          <p:cNvPr id="3" name="Content Placeholder 2"/>
          <p:cNvSpPr>
            <a:spLocks noGrp="1"/>
          </p:cNvSpPr>
          <p:nvPr>
            <p:ph idx="1"/>
          </p:nvPr>
        </p:nvSpPr>
        <p:spPr/>
        <p:txBody>
          <a:bodyPr>
            <a:normAutofit/>
          </a:bodyPr>
          <a:lstStyle/>
          <a:p>
            <a:r>
              <a:rPr lang="en-US" sz="2400" dirty="0"/>
              <a:t>Concept of DevOps emerged out of a discussion between </a:t>
            </a:r>
            <a:r>
              <a:rPr lang="en-US" sz="2400" i="1" dirty="0"/>
              <a:t>Andrew </a:t>
            </a:r>
            <a:r>
              <a:rPr lang="en-US" sz="2400" i="1" dirty="0" err="1"/>
              <a:t>Clay</a:t>
            </a:r>
            <a:r>
              <a:rPr lang="en-US" sz="2400" dirty="0" err="1"/>
              <a:t>and</a:t>
            </a:r>
            <a:r>
              <a:rPr lang="en-US" sz="2400" dirty="0"/>
              <a:t> </a:t>
            </a:r>
            <a:r>
              <a:rPr lang="en-US" sz="2400" i="1" dirty="0"/>
              <a:t>Patrick </a:t>
            </a:r>
            <a:r>
              <a:rPr lang="en-US" sz="2400" i="1" dirty="0" err="1"/>
              <a:t>Debois</a:t>
            </a:r>
            <a:r>
              <a:rPr lang="en-US" sz="2400" dirty="0" err="1"/>
              <a:t>in</a:t>
            </a:r>
            <a:r>
              <a:rPr lang="en-US" sz="2400" dirty="0"/>
              <a:t> </a:t>
            </a:r>
            <a:r>
              <a:rPr lang="en-US" sz="2400" b="1" dirty="0"/>
              <a:t>2008.</a:t>
            </a:r>
            <a:endParaRPr lang="lt-LT" sz="2400" b="1" dirty="0"/>
          </a:p>
          <a:p>
            <a:r>
              <a:rPr lang="en-US" sz="2400" dirty="0"/>
              <a:t>https://www.appknox.com/blog/history-of-devops</a:t>
            </a:r>
          </a:p>
          <a:p>
            <a:r>
              <a:rPr lang="lt-LT" sz="2400" dirty="0" err="1"/>
              <a:t>Agile</a:t>
            </a:r>
            <a:r>
              <a:rPr lang="lt-LT" sz="2400" dirty="0"/>
              <a:t> </a:t>
            </a:r>
            <a:r>
              <a:rPr lang="lt-LT" sz="2400" dirty="0" err="1"/>
              <a:t>Development</a:t>
            </a:r>
            <a:r>
              <a:rPr lang="lt-LT" sz="2400" dirty="0"/>
              <a:t>-&gt;</a:t>
            </a:r>
            <a:r>
              <a:rPr lang="lt-LT" sz="2400" dirty="0" err="1"/>
              <a:t>Agile</a:t>
            </a:r>
            <a:r>
              <a:rPr lang="lt-LT" sz="2400" dirty="0"/>
              <a:t> </a:t>
            </a:r>
            <a:r>
              <a:rPr lang="lt-LT" sz="2400" dirty="0" err="1"/>
              <a:t>Development</a:t>
            </a:r>
            <a:endParaRPr lang="lt-LT" sz="2400" dirty="0"/>
          </a:p>
        </p:txBody>
      </p:sp>
      <p:pic>
        <p:nvPicPr>
          <p:cNvPr id="5" name="Picture 4"/>
          <p:cNvPicPr>
            <a:picLocks noChangeAspect="1"/>
          </p:cNvPicPr>
          <p:nvPr/>
        </p:nvPicPr>
        <p:blipFill>
          <a:blip r:embed="rId2"/>
          <a:stretch>
            <a:fillRect/>
          </a:stretch>
        </p:blipFill>
        <p:spPr>
          <a:xfrm>
            <a:off x="431676" y="3613345"/>
            <a:ext cx="8791031" cy="2664498"/>
          </a:xfrm>
          <a:prstGeom prst="rect">
            <a:avLst/>
          </a:prstGeom>
        </p:spPr>
      </p:pic>
    </p:spTree>
    <p:extLst>
      <p:ext uri="{BB962C8B-B14F-4D97-AF65-F5344CB8AC3E}">
        <p14:creationId xmlns:p14="http://schemas.microsoft.com/office/powerpoint/2010/main" val="1474540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en-US" dirty="0"/>
              <a:t>How developers worked before CI</a:t>
            </a:r>
          </a:p>
        </p:txBody>
      </p:sp>
      <p:pic>
        <p:nvPicPr>
          <p:cNvPr id="57346" name="Picture 2" descr="disadvantages of old method compared to continuous integration"/>
          <p:cNvPicPr>
            <a:picLocks noChangeAspect="1" noChangeArrowheads="1"/>
          </p:cNvPicPr>
          <p:nvPr/>
        </p:nvPicPr>
        <p:blipFill>
          <a:blip r:embed="rId2" cstate="print"/>
          <a:srcRect/>
          <a:stretch>
            <a:fillRect/>
          </a:stretch>
        </p:blipFill>
        <p:spPr bwMode="auto">
          <a:xfrm>
            <a:off x="1763688" y="1700808"/>
            <a:ext cx="6383016" cy="3985396"/>
          </a:xfrm>
          <a:prstGeom prst="rect">
            <a:avLst/>
          </a:prstGeom>
          <a:noFill/>
        </p:spPr>
      </p:pic>
    </p:spTree>
    <p:extLst>
      <p:ext uri="{BB962C8B-B14F-4D97-AF65-F5344CB8AC3E}">
        <p14:creationId xmlns:p14="http://schemas.microsoft.com/office/powerpoint/2010/main" val="42566927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dirty="0" err="1"/>
              <a:t>Definition</a:t>
            </a:r>
            <a:r>
              <a:rPr lang="lt-LT" dirty="0"/>
              <a:t> of CI</a:t>
            </a:r>
            <a:endParaRPr lang="en-US" dirty="0"/>
          </a:p>
        </p:txBody>
      </p:sp>
      <p:sp>
        <p:nvSpPr>
          <p:cNvPr id="3" name="Turinio vietos rezervavimo ženklas 2"/>
          <p:cNvSpPr>
            <a:spLocks noGrp="1"/>
          </p:cNvSpPr>
          <p:nvPr>
            <p:ph idx="1"/>
          </p:nvPr>
        </p:nvSpPr>
        <p:spPr/>
        <p:txBody>
          <a:bodyPr/>
          <a:lstStyle/>
          <a:p>
            <a:pPr algn="ctr">
              <a:buNone/>
            </a:pPr>
            <a:r>
              <a:rPr lang="lt-LT" dirty="0"/>
              <a:t>	</a:t>
            </a:r>
            <a:r>
              <a:rPr lang="en-US" dirty="0"/>
              <a:t>Members of team </a:t>
            </a:r>
            <a:r>
              <a:rPr lang="en-US" b="1" dirty="0"/>
              <a:t>integrate their work frequently</a:t>
            </a:r>
            <a:r>
              <a:rPr lang="en-US" dirty="0"/>
              <a:t> - at least daily</a:t>
            </a:r>
            <a:r>
              <a:rPr lang="lt-LT" dirty="0"/>
              <a:t>. </a:t>
            </a:r>
            <a:r>
              <a:rPr lang="en-US" b="1" dirty="0"/>
              <a:t>Each integration is verified by automatic build and test </a:t>
            </a:r>
            <a:endParaRPr lang="lt-LT" b="1" dirty="0"/>
          </a:p>
          <a:p>
            <a:pPr>
              <a:buNone/>
            </a:pPr>
            <a:r>
              <a:rPr lang="lt-LT" dirty="0"/>
              <a:t>					</a:t>
            </a:r>
            <a:r>
              <a:rPr lang="en-US" i="1" dirty="0"/>
              <a:t>Martin Fowler</a:t>
            </a:r>
            <a:endParaRPr lang="lt-LT" i="1" dirty="0"/>
          </a:p>
        </p:txBody>
      </p:sp>
      <p:sp>
        <p:nvSpPr>
          <p:cNvPr id="4" name="Stačiakampis 3"/>
          <p:cNvSpPr/>
          <p:nvPr/>
        </p:nvSpPr>
        <p:spPr>
          <a:xfrm>
            <a:off x="395536" y="6021288"/>
            <a:ext cx="7560840" cy="369332"/>
          </a:xfrm>
          <a:prstGeom prst="rect">
            <a:avLst/>
          </a:prstGeom>
        </p:spPr>
        <p:txBody>
          <a:bodyPr wrap="square">
            <a:spAutoFit/>
          </a:bodyPr>
          <a:lstStyle/>
          <a:p>
            <a:r>
              <a:rPr lang="en-US" dirty="0"/>
              <a:t>https://www.martinfowler.com/articles/continuousIntegration.html</a:t>
            </a:r>
          </a:p>
        </p:txBody>
      </p:sp>
    </p:spTree>
    <p:extLst>
      <p:ext uri="{BB962C8B-B14F-4D97-AF65-F5344CB8AC3E}">
        <p14:creationId xmlns:p14="http://schemas.microsoft.com/office/powerpoint/2010/main" val="17572675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fontScale="90000"/>
          </a:bodyPr>
          <a:lstStyle/>
          <a:p>
            <a:r>
              <a:rPr lang="en-US" b="1" dirty="0"/>
              <a:t>Continuous Integration</a:t>
            </a:r>
            <a:r>
              <a:rPr lang="lt-LT" b="1" dirty="0"/>
              <a:t> (</a:t>
            </a:r>
            <a:r>
              <a:rPr lang="lt-LT" dirty="0"/>
              <a:t>M</a:t>
            </a:r>
            <a:r>
              <a:rPr lang="en-US" dirty="0" err="1"/>
              <a:t>artin</a:t>
            </a:r>
            <a:r>
              <a:rPr lang="lt-LT" dirty="0"/>
              <a:t>F</a:t>
            </a:r>
            <a:r>
              <a:rPr lang="en-US" dirty="0" err="1"/>
              <a:t>owler</a:t>
            </a:r>
            <a:r>
              <a:rPr lang="lt-LT" b="1" dirty="0"/>
              <a:t>)</a:t>
            </a:r>
            <a:endParaRPr lang="en-US" dirty="0"/>
          </a:p>
        </p:txBody>
      </p:sp>
      <p:sp>
        <p:nvSpPr>
          <p:cNvPr id="3" name="Turinio vietos rezervavimo ženklas 2"/>
          <p:cNvSpPr>
            <a:spLocks noGrp="1"/>
          </p:cNvSpPr>
          <p:nvPr>
            <p:ph idx="1"/>
          </p:nvPr>
        </p:nvSpPr>
        <p:spPr>
          <a:xfrm>
            <a:off x="539552" y="1556792"/>
            <a:ext cx="8219256" cy="4857403"/>
          </a:xfrm>
        </p:spPr>
        <p:txBody>
          <a:bodyPr>
            <a:normAutofit/>
          </a:bodyPr>
          <a:lstStyle/>
          <a:p>
            <a:pPr>
              <a:buNone/>
            </a:pPr>
            <a:r>
              <a:rPr lang="lt-LT" sz="2800" i="1" dirty="0"/>
              <a:t>“</a:t>
            </a:r>
            <a:r>
              <a:rPr lang="en-US" sz="2800" i="1" dirty="0"/>
              <a:t> . . . a software development practice where </a:t>
            </a:r>
            <a:r>
              <a:rPr lang="en-US" sz="2800" b="1" i="1" dirty="0"/>
              <a:t>members of a team integrate their work </a:t>
            </a:r>
            <a:r>
              <a:rPr lang="en-US" sz="2800" i="1" dirty="0"/>
              <a:t>frequently, </a:t>
            </a:r>
            <a:r>
              <a:rPr lang="en-US" sz="2800" b="1" i="1" dirty="0"/>
              <a:t>usually each person integrates at least daily</a:t>
            </a:r>
            <a:r>
              <a:rPr lang="en-US" sz="2800" i="1" dirty="0"/>
              <a:t>—leading to multiple integrations per day. </a:t>
            </a:r>
            <a:endParaRPr lang="lt-LT" sz="2800" i="1" dirty="0"/>
          </a:p>
          <a:p>
            <a:pPr>
              <a:buNone/>
            </a:pPr>
            <a:r>
              <a:rPr lang="en-US" sz="2800" i="1" dirty="0"/>
              <a:t>Each integration is to </a:t>
            </a:r>
            <a:r>
              <a:rPr lang="en-US" sz="2800" b="1" i="1" dirty="0"/>
              <a:t>detect integration errors as quickly as possible.</a:t>
            </a:r>
            <a:endParaRPr lang="lt-LT" sz="2800" b="1" i="1" dirty="0"/>
          </a:p>
          <a:p>
            <a:pPr>
              <a:buNone/>
            </a:pPr>
            <a:r>
              <a:rPr lang="en-US" sz="2800" i="1" dirty="0"/>
              <a:t> Many teams find that this approach leads to </a:t>
            </a:r>
            <a:r>
              <a:rPr lang="en-US" sz="2800" b="1" i="1" dirty="0"/>
              <a:t>significantly reduced integration problems </a:t>
            </a:r>
            <a:r>
              <a:rPr lang="en-US" sz="2800" i="1" dirty="0"/>
              <a:t>and allows a team to develop cohesive software more rapidly</a:t>
            </a:r>
            <a:r>
              <a:rPr lang="lt-LT" sz="2800" i="1" dirty="0"/>
              <a:t>”</a:t>
            </a:r>
            <a:endParaRPr lang="en-US" sz="2800" i="1" dirty="0"/>
          </a:p>
        </p:txBody>
      </p:sp>
      <p:sp>
        <p:nvSpPr>
          <p:cNvPr id="4" name="Stačiakampis 3"/>
          <p:cNvSpPr/>
          <p:nvPr/>
        </p:nvSpPr>
        <p:spPr>
          <a:xfrm>
            <a:off x="179512" y="6237312"/>
            <a:ext cx="8712968" cy="369332"/>
          </a:xfrm>
          <a:prstGeom prst="rect">
            <a:avLst/>
          </a:prstGeom>
        </p:spPr>
        <p:txBody>
          <a:bodyPr wrap="square">
            <a:spAutoFit/>
          </a:bodyPr>
          <a:lstStyle/>
          <a:p>
            <a:r>
              <a:rPr lang="en-US" dirty="0">
                <a:hlinkClick r:id="rId2"/>
              </a:rPr>
              <a:t>https://www.martinfowler.com/articles/continuousIntegration.html</a:t>
            </a:r>
            <a:endParaRPr lang="en-US" dirty="0"/>
          </a:p>
        </p:txBody>
      </p:sp>
    </p:spTree>
    <p:extLst>
      <p:ext uri="{BB962C8B-B14F-4D97-AF65-F5344CB8AC3E}">
        <p14:creationId xmlns:p14="http://schemas.microsoft.com/office/powerpoint/2010/main" val="1459158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dirty="0" err="1"/>
              <a:t>Definitions</a:t>
            </a:r>
            <a:r>
              <a:rPr lang="lt-LT" dirty="0"/>
              <a:t> of CI</a:t>
            </a:r>
            <a:endParaRPr lang="en-US" dirty="0"/>
          </a:p>
        </p:txBody>
      </p:sp>
      <p:sp>
        <p:nvSpPr>
          <p:cNvPr id="3" name="Turinio vietos rezervavimo ženklas 2"/>
          <p:cNvSpPr>
            <a:spLocks noGrp="1"/>
          </p:cNvSpPr>
          <p:nvPr>
            <p:ph idx="1"/>
          </p:nvPr>
        </p:nvSpPr>
        <p:spPr/>
        <p:txBody>
          <a:bodyPr/>
          <a:lstStyle/>
          <a:p>
            <a:r>
              <a:rPr lang="en-US" sz="2800" b="1" dirty="0"/>
              <a:t>Developers merge their changes to master </a:t>
            </a:r>
            <a:r>
              <a:rPr lang="en-US" sz="2800" dirty="0"/>
              <a:t>as often as possible</a:t>
            </a:r>
            <a:r>
              <a:rPr lang="lt-LT" sz="2800" dirty="0"/>
              <a:t>. </a:t>
            </a:r>
            <a:r>
              <a:rPr lang="en-US" sz="2800" dirty="0"/>
              <a:t>Changes are </a:t>
            </a:r>
            <a:r>
              <a:rPr lang="en-US" sz="2800" b="1" dirty="0"/>
              <a:t>validated by automatic build and test </a:t>
            </a:r>
            <a:endParaRPr lang="lt-LT" sz="2800" b="1" dirty="0"/>
          </a:p>
          <a:p>
            <a:endParaRPr lang="lt-LT" sz="2800" b="1" dirty="0"/>
          </a:p>
          <a:p>
            <a:r>
              <a:rPr lang="en-US" sz="2800" dirty="0"/>
              <a:t>In</a:t>
            </a:r>
            <a:r>
              <a:rPr lang="lt-LT" sz="2800" dirty="0"/>
              <a:t> </a:t>
            </a:r>
            <a:r>
              <a:rPr lang="en-US" sz="2800" dirty="0"/>
              <a:t>software engineering,</a:t>
            </a:r>
            <a:r>
              <a:rPr lang="lt-LT" sz="2800" dirty="0"/>
              <a:t> </a:t>
            </a:r>
            <a:r>
              <a:rPr lang="en-US" sz="2800" b="1" dirty="0"/>
              <a:t>continuous integration(CI) </a:t>
            </a:r>
            <a:r>
              <a:rPr lang="en-US" sz="2800" dirty="0"/>
              <a:t>is the practice of merging all developers' working copies to shared</a:t>
            </a:r>
            <a:r>
              <a:rPr lang="lt-LT" sz="2800" dirty="0"/>
              <a:t> </a:t>
            </a:r>
            <a:r>
              <a:rPr lang="en-US" sz="2800" dirty="0"/>
              <a:t>main</a:t>
            </a:r>
            <a:r>
              <a:rPr lang="lt-LT" sz="2800" dirty="0"/>
              <a:t> </a:t>
            </a:r>
            <a:r>
              <a:rPr lang="en-US" sz="2800" dirty="0"/>
              <a:t>line</a:t>
            </a:r>
            <a:r>
              <a:rPr lang="lt-LT" sz="2800" dirty="0"/>
              <a:t> </a:t>
            </a:r>
            <a:r>
              <a:rPr lang="en-US" sz="2800" dirty="0"/>
              <a:t>several times a day.</a:t>
            </a:r>
            <a:endParaRPr lang="lt-LT" sz="2800" b="1" dirty="0"/>
          </a:p>
          <a:p>
            <a:endParaRPr lang="en-US" b="1" dirty="0"/>
          </a:p>
        </p:txBody>
      </p:sp>
    </p:spTree>
    <p:extLst>
      <p:ext uri="{BB962C8B-B14F-4D97-AF65-F5344CB8AC3E}">
        <p14:creationId xmlns:p14="http://schemas.microsoft.com/office/powerpoint/2010/main" val="16137449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en-US" dirty="0"/>
              <a:t>Continuous Integration</a:t>
            </a:r>
          </a:p>
        </p:txBody>
      </p:sp>
      <p:sp>
        <p:nvSpPr>
          <p:cNvPr id="3" name="Turinio vietos rezervavimo ženklas 2"/>
          <p:cNvSpPr>
            <a:spLocks noGrp="1"/>
          </p:cNvSpPr>
          <p:nvPr>
            <p:ph idx="1"/>
          </p:nvPr>
        </p:nvSpPr>
        <p:spPr>
          <a:xfrm>
            <a:off x="434352" y="1268760"/>
            <a:ext cx="8229600" cy="4525963"/>
          </a:xfrm>
        </p:spPr>
        <p:txBody>
          <a:bodyPr>
            <a:normAutofit/>
          </a:bodyPr>
          <a:lstStyle/>
          <a:p>
            <a:r>
              <a:rPr lang="en-US" sz="2400" dirty="0"/>
              <a:t>Each check-in is then verified by an automated build,</a:t>
            </a:r>
            <a:endParaRPr lang="lt-LT" sz="2400" dirty="0"/>
          </a:p>
          <a:p>
            <a:pPr lvl="1"/>
            <a:r>
              <a:rPr lang="en-US" sz="2400" dirty="0"/>
              <a:t>allowing teams to </a:t>
            </a:r>
            <a:r>
              <a:rPr lang="en-US" sz="2400" b="1" dirty="0"/>
              <a:t>detect problems early</a:t>
            </a:r>
            <a:r>
              <a:rPr lang="en-US" sz="2400" dirty="0"/>
              <a:t>.</a:t>
            </a:r>
            <a:endParaRPr lang="lt-LT" sz="2400" dirty="0"/>
          </a:p>
          <a:p>
            <a:pPr lvl="1">
              <a:buNone/>
            </a:pPr>
            <a:endParaRPr lang="lt-LT" sz="2400" dirty="0"/>
          </a:p>
          <a:p>
            <a:endParaRPr lang="en-US" dirty="0"/>
          </a:p>
        </p:txBody>
      </p:sp>
      <p:pic>
        <p:nvPicPr>
          <p:cNvPr id="16391" name="Picture 7"/>
          <p:cNvPicPr>
            <a:picLocks noChangeAspect="1" noChangeArrowheads="1"/>
          </p:cNvPicPr>
          <p:nvPr/>
        </p:nvPicPr>
        <p:blipFill>
          <a:blip r:embed="rId2" cstate="print"/>
          <a:srcRect/>
          <a:stretch>
            <a:fillRect/>
          </a:stretch>
        </p:blipFill>
        <p:spPr bwMode="auto">
          <a:xfrm>
            <a:off x="1035187" y="2276872"/>
            <a:ext cx="7651613" cy="4311518"/>
          </a:xfrm>
          <a:prstGeom prst="rect">
            <a:avLst/>
          </a:prstGeom>
          <a:noFill/>
          <a:ln w="9525">
            <a:noFill/>
            <a:miter lim="800000"/>
            <a:headEnd/>
            <a:tailEnd/>
          </a:ln>
        </p:spPr>
      </p:pic>
    </p:spTree>
    <p:extLst>
      <p:ext uri="{BB962C8B-B14F-4D97-AF65-F5344CB8AC3E}">
        <p14:creationId xmlns:p14="http://schemas.microsoft.com/office/powerpoint/2010/main" val="98301399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dirty="0" err="1"/>
              <a:t>Continuous</a:t>
            </a:r>
            <a:r>
              <a:rPr lang="lt-LT" dirty="0"/>
              <a:t> </a:t>
            </a:r>
            <a:r>
              <a:rPr lang="lt-LT" dirty="0" err="1"/>
              <a:t>Integration</a:t>
            </a:r>
            <a:endParaRPr lang="en-US" dirty="0"/>
          </a:p>
        </p:txBody>
      </p:sp>
      <p:pic>
        <p:nvPicPr>
          <p:cNvPr id="8194" name="Picture 2" descr="https://miro.medium.com/max/624/1*kUQVUFkZrD8bacC4tbiwNA.png"/>
          <p:cNvPicPr>
            <a:picLocks noChangeAspect="1" noChangeArrowheads="1"/>
          </p:cNvPicPr>
          <p:nvPr/>
        </p:nvPicPr>
        <p:blipFill>
          <a:blip r:embed="rId2" cstate="print"/>
          <a:srcRect/>
          <a:stretch>
            <a:fillRect/>
          </a:stretch>
        </p:blipFill>
        <p:spPr bwMode="auto">
          <a:xfrm>
            <a:off x="412662" y="1844824"/>
            <a:ext cx="8731338" cy="4407647"/>
          </a:xfrm>
          <a:prstGeom prst="rect">
            <a:avLst/>
          </a:prstGeom>
          <a:noFill/>
        </p:spPr>
      </p:pic>
      <p:sp>
        <p:nvSpPr>
          <p:cNvPr id="3" name="Rectangle 2"/>
          <p:cNvSpPr/>
          <p:nvPr/>
        </p:nvSpPr>
        <p:spPr>
          <a:xfrm>
            <a:off x="3131840" y="1152180"/>
            <a:ext cx="4572000" cy="530915"/>
          </a:xfrm>
          <a:prstGeom prst="rect">
            <a:avLst/>
          </a:prstGeom>
        </p:spPr>
        <p:txBody>
          <a:bodyPr>
            <a:spAutoFit/>
          </a:bodyPr>
          <a:lstStyle/>
          <a:p>
            <a:endParaRPr lang="lt-LT" sz="1050" b="1" dirty="0">
              <a:solidFill>
                <a:srgbClr val="000000"/>
              </a:solidFill>
              <a:latin typeface="Calibri" panose="020F0502020204030204" pitchFamily="34" charset="0"/>
            </a:endParaRPr>
          </a:p>
          <a:p>
            <a:r>
              <a:rPr lang="lt-LT" b="1" dirty="0">
                <a:solidFill>
                  <a:srgbClr val="000000"/>
                </a:solidFill>
                <a:latin typeface="Calibri" panose="020F0502020204030204" pitchFamily="34" charset="0"/>
              </a:rPr>
              <a:t>A </a:t>
            </a:r>
            <a:r>
              <a:rPr lang="lt-LT" b="1" dirty="0" err="1">
                <a:solidFill>
                  <a:srgbClr val="000000"/>
                </a:solidFill>
                <a:latin typeface="Calibri" panose="020F0502020204030204" pitchFamily="34" charset="0"/>
              </a:rPr>
              <a:t>development</a:t>
            </a:r>
            <a:r>
              <a:rPr lang="lt-LT" b="1" dirty="0">
                <a:solidFill>
                  <a:srgbClr val="000000"/>
                </a:solidFill>
                <a:latin typeface="Calibri" panose="020F0502020204030204" pitchFamily="34" charset="0"/>
              </a:rPr>
              <a:t> </a:t>
            </a:r>
            <a:r>
              <a:rPr lang="lt-LT" b="1" dirty="0" err="1">
                <a:solidFill>
                  <a:srgbClr val="000000"/>
                </a:solidFill>
                <a:latin typeface="Calibri" panose="020F0502020204030204" pitchFamily="34" charset="0"/>
              </a:rPr>
              <a:t>practice</a:t>
            </a:r>
            <a:endParaRPr lang="lt-LT" b="1" dirty="0">
              <a:solidFill>
                <a:srgbClr val="000000"/>
              </a:solidFill>
              <a:latin typeface="Calibri" panose="020F0502020204030204" pitchFamily="34" charset="0"/>
            </a:endParaRPr>
          </a:p>
        </p:txBody>
      </p:sp>
    </p:spTree>
    <p:extLst>
      <p:ext uri="{BB962C8B-B14F-4D97-AF65-F5344CB8AC3E}">
        <p14:creationId xmlns:p14="http://schemas.microsoft.com/office/powerpoint/2010/main" val="23111382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dirty="0"/>
              <a:t>CI </a:t>
            </a:r>
            <a:r>
              <a:rPr lang="lt-LT"/>
              <a:t>principles</a:t>
            </a:r>
            <a:endParaRPr lang="en-US" dirty="0"/>
          </a:p>
        </p:txBody>
      </p:sp>
      <p:sp>
        <p:nvSpPr>
          <p:cNvPr id="3" name="Turinio vietos rezervavimo ženklas 2"/>
          <p:cNvSpPr>
            <a:spLocks noGrp="1"/>
          </p:cNvSpPr>
          <p:nvPr>
            <p:ph idx="1"/>
          </p:nvPr>
        </p:nvSpPr>
        <p:spPr/>
        <p:txBody>
          <a:bodyPr>
            <a:normAutofit/>
          </a:bodyPr>
          <a:lstStyle/>
          <a:p>
            <a:pPr fontAlgn="base"/>
            <a:r>
              <a:rPr lang="en-US" sz="2400" dirty="0"/>
              <a:t>Maintain a code repository</a:t>
            </a:r>
          </a:p>
          <a:p>
            <a:pPr fontAlgn="base"/>
            <a:r>
              <a:rPr lang="en-US" sz="2400" dirty="0"/>
              <a:t>Automate the build</a:t>
            </a:r>
          </a:p>
          <a:p>
            <a:pPr fontAlgn="base"/>
            <a:r>
              <a:rPr lang="en-US" sz="2400" dirty="0"/>
              <a:t>Make the build self-testing</a:t>
            </a:r>
          </a:p>
          <a:p>
            <a:pPr fontAlgn="base"/>
            <a:r>
              <a:rPr lang="en-US" sz="2400" dirty="0"/>
              <a:t>Everyone commits to the baseline every day</a:t>
            </a:r>
          </a:p>
          <a:p>
            <a:pPr fontAlgn="base"/>
            <a:r>
              <a:rPr lang="en-US" sz="2400" dirty="0"/>
              <a:t>Every commit (to baseline) should be built</a:t>
            </a:r>
          </a:p>
          <a:p>
            <a:pPr fontAlgn="base"/>
            <a:r>
              <a:rPr lang="en-US" sz="2400" dirty="0"/>
              <a:t>Keep the build fast</a:t>
            </a:r>
          </a:p>
          <a:p>
            <a:pPr fontAlgn="base"/>
            <a:r>
              <a:rPr lang="en-US" sz="2400" dirty="0"/>
              <a:t>Test in a clone of the production environment</a:t>
            </a:r>
          </a:p>
          <a:p>
            <a:pPr fontAlgn="base"/>
            <a:r>
              <a:rPr lang="en-US" sz="2400" dirty="0"/>
              <a:t>Make it easy to get the latest deliverables</a:t>
            </a:r>
          </a:p>
          <a:p>
            <a:pPr fontAlgn="base"/>
            <a:r>
              <a:rPr lang="en-US" sz="2400" dirty="0"/>
              <a:t>Everyone can see the results of the latest build</a:t>
            </a:r>
          </a:p>
          <a:p>
            <a:pPr fontAlgn="base"/>
            <a:r>
              <a:rPr lang="en-US" sz="2400" dirty="0"/>
              <a:t>Automate deployment</a:t>
            </a:r>
          </a:p>
          <a:p>
            <a:endParaRPr lang="en-US" sz="2400" dirty="0"/>
          </a:p>
        </p:txBody>
      </p:sp>
    </p:spTree>
    <p:extLst>
      <p:ext uri="{BB962C8B-B14F-4D97-AF65-F5344CB8AC3E}">
        <p14:creationId xmlns:p14="http://schemas.microsoft.com/office/powerpoint/2010/main" val="15435252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fontScale="90000"/>
          </a:bodyPr>
          <a:lstStyle/>
          <a:p>
            <a:r>
              <a:rPr lang="en-US" b="1" dirty="0"/>
              <a:t>Continuous Integration and Continuous </a:t>
            </a:r>
            <a:r>
              <a:rPr lang="lt-LT" b="1" dirty="0" err="1"/>
              <a:t>Delivery</a:t>
            </a:r>
            <a:br>
              <a:rPr lang="en-US" dirty="0"/>
            </a:br>
            <a:endParaRPr lang="en-US" dirty="0"/>
          </a:p>
        </p:txBody>
      </p:sp>
      <p:sp>
        <p:nvSpPr>
          <p:cNvPr id="6" name="Turinio vietos rezervavimo ženklas 5"/>
          <p:cNvSpPr>
            <a:spLocks noGrp="1"/>
          </p:cNvSpPr>
          <p:nvPr>
            <p:ph idx="1"/>
          </p:nvPr>
        </p:nvSpPr>
        <p:spPr>
          <a:xfrm>
            <a:off x="323528" y="1484784"/>
            <a:ext cx="8229600" cy="4525963"/>
          </a:xfrm>
        </p:spPr>
        <p:txBody>
          <a:bodyPr>
            <a:normAutofit/>
          </a:bodyPr>
          <a:lstStyle/>
          <a:p>
            <a:r>
              <a:rPr lang="en-US" sz="2400" b="1" dirty="0"/>
              <a:t>Continuous delivery</a:t>
            </a:r>
            <a:r>
              <a:rPr lang="lt-LT" sz="2400" b="1" dirty="0"/>
              <a:t> </a:t>
            </a:r>
            <a:r>
              <a:rPr lang="en-US" sz="2400" b="1" dirty="0"/>
              <a:t>(CD)</a:t>
            </a:r>
            <a:r>
              <a:rPr lang="lt-LT" sz="2400" b="1" dirty="0"/>
              <a:t> </a:t>
            </a:r>
            <a:r>
              <a:rPr lang="en-US" sz="2400" dirty="0"/>
              <a:t>is a</a:t>
            </a:r>
            <a:r>
              <a:rPr lang="lt-LT" sz="2400" dirty="0"/>
              <a:t> </a:t>
            </a:r>
            <a:r>
              <a:rPr lang="en-US" sz="2400" dirty="0"/>
              <a:t>software engineering</a:t>
            </a:r>
            <a:r>
              <a:rPr lang="lt-LT" sz="2400" dirty="0"/>
              <a:t> </a:t>
            </a:r>
            <a:r>
              <a:rPr lang="en-US" sz="2400" dirty="0"/>
              <a:t>approach in which teams</a:t>
            </a:r>
            <a:r>
              <a:rPr lang="lt-LT" sz="2400" dirty="0"/>
              <a:t>:</a:t>
            </a:r>
          </a:p>
          <a:p>
            <a:pPr lvl="1"/>
            <a:r>
              <a:rPr lang="en-US" sz="2000" dirty="0"/>
              <a:t> produce software in short cycles, </a:t>
            </a:r>
            <a:endParaRPr lang="lt-LT" sz="2000" dirty="0"/>
          </a:p>
          <a:p>
            <a:pPr lvl="1"/>
            <a:r>
              <a:rPr lang="en-US" sz="2000" dirty="0"/>
              <a:t>ensuring that the software can be reliably released at any time</a:t>
            </a:r>
            <a:endParaRPr lang="lt-LT" sz="2000" dirty="0"/>
          </a:p>
          <a:p>
            <a:pPr lvl="1"/>
            <a:r>
              <a:rPr lang="en-US" sz="2000" dirty="0"/>
              <a:t>when releasing the software, without doing so manually</a:t>
            </a:r>
            <a:endParaRPr lang="lt-LT" sz="2000" dirty="0"/>
          </a:p>
          <a:p>
            <a:pPr lvl="1"/>
            <a:r>
              <a:rPr lang="en-US" sz="2000" dirty="0"/>
              <a:t>releasing software </a:t>
            </a:r>
            <a:r>
              <a:rPr lang="en-US" sz="2000" b="1" dirty="0"/>
              <a:t>to the test or production environment.</a:t>
            </a:r>
          </a:p>
        </p:txBody>
      </p:sp>
      <p:pic>
        <p:nvPicPr>
          <p:cNvPr id="50179" name="Picture 3"/>
          <p:cNvPicPr>
            <a:picLocks noChangeAspect="1" noChangeArrowheads="1"/>
          </p:cNvPicPr>
          <p:nvPr/>
        </p:nvPicPr>
        <p:blipFill>
          <a:blip r:embed="rId2" cstate="print"/>
          <a:srcRect/>
          <a:stretch>
            <a:fillRect/>
          </a:stretch>
        </p:blipFill>
        <p:spPr bwMode="auto">
          <a:xfrm>
            <a:off x="736658" y="4149080"/>
            <a:ext cx="7670683" cy="2160240"/>
          </a:xfrm>
          <a:prstGeom prst="rect">
            <a:avLst/>
          </a:prstGeom>
          <a:noFill/>
          <a:ln w="9525">
            <a:noFill/>
            <a:miter lim="800000"/>
            <a:headEnd/>
            <a:tailEnd/>
          </a:ln>
        </p:spPr>
      </p:pic>
    </p:spTree>
    <p:extLst>
      <p:ext uri="{BB962C8B-B14F-4D97-AF65-F5344CB8AC3E}">
        <p14:creationId xmlns:p14="http://schemas.microsoft.com/office/powerpoint/2010/main" val="330476505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fontScale="90000"/>
          </a:bodyPr>
          <a:lstStyle/>
          <a:p>
            <a:r>
              <a:rPr lang="en-US" dirty="0"/>
              <a:t>Continuous Delivery</a:t>
            </a:r>
            <a:br>
              <a:rPr lang="en-US" dirty="0"/>
            </a:br>
            <a:endParaRPr lang="en-US" dirty="0"/>
          </a:p>
        </p:txBody>
      </p:sp>
      <p:pic>
        <p:nvPicPr>
          <p:cNvPr id="2050" name="Picture 2" descr="https://miro.medium.com/max/624/1*EMFwaOTfpQaooh-oW0D1Vg.png"/>
          <p:cNvPicPr>
            <a:picLocks noChangeAspect="1" noChangeArrowheads="1"/>
          </p:cNvPicPr>
          <p:nvPr/>
        </p:nvPicPr>
        <p:blipFill>
          <a:blip r:embed="rId2" cstate="print"/>
          <a:srcRect/>
          <a:stretch>
            <a:fillRect/>
          </a:stretch>
        </p:blipFill>
        <p:spPr bwMode="auto">
          <a:xfrm>
            <a:off x="325899" y="1484784"/>
            <a:ext cx="8818101" cy="4197077"/>
          </a:xfrm>
          <a:prstGeom prst="rect">
            <a:avLst/>
          </a:prstGeom>
          <a:noFill/>
        </p:spPr>
      </p:pic>
    </p:spTree>
    <p:extLst>
      <p:ext uri="{BB962C8B-B14F-4D97-AF65-F5344CB8AC3E}">
        <p14:creationId xmlns:p14="http://schemas.microsoft.com/office/powerpoint/2010/main" val="36500171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fontScale="90000"/>
          </a:bodyPr>
          <a:lstStyle/>
          <a:p>
            <a:r>
              <a:rPr lang="en-US" b="1" dirty="0"/>
              <a:t>Continuous Integration and Continuous Deployment</a:t>
            </a:r>
            <a:br>
              <a:rPr lang="en-US" dirty="0"/>
            </a:br>
            <a:endParaRPr lang="en-US" dirty="0"/>
          </a:p>
        </p:txBody>
      </p:sp>
      <p:sp>
        <p:nvSpPr>
          <p:cNvPr id="6" name="Turinio vietos rezervavimo ženklas 5"/>
          <p:cNvSpPr>
            <a:spLocks noGrp="1"/>
          </p:cNvSpPr>
          <p:nvPr>
            <p:ph idx="1"/>
          </p:nvPr>
        </p:nvSpPr>
        <p:spPr>
          <a:xfrm>
            <a:off x="251520" y="1196752"/>
            <a:ext cx="8229600" cy="4525963"/>
          </a:xfrm>
        </p:spPr>
        <p:txBody>
          <a:bodyPr>
            <a:normAutofit/>
          </a:bodyPr>
          <a:lstStyle/>
          <a:p>
            <a:r>
              <a:rPr lang="lt-LT" sz="2400" dirty="0"/>
              <a:t>CI, CD </a:t>
            </a:r>
            <a:r>
              <a:rPr lang="lt-LT" sz="2400" dirty="0" err="1"/>
              <a:t>and</a:t>
            </a:r>
            <a:r>
              <a:rPr lang="lt-LT" sz="2400" dirty="0"/>
              <a:t> CD </a:t>
            </a:r>
            <a:r>
              <a:rPr lang="en-US" sz="2400" dirty="0"/>
              <a:t>are practices designed to help </a:t>
            </a:r>
            <a:r>
              <a:rPr lang="en-US" sz="2400" b="1" dirty="0"/>
              <a:t>increase the speed of development and the release of well-tested products</a:t>
            </a:r>
            <a:r>
              <a:rPr lang="en-US" sz="2400" dirty="0"/>
              <a:t>. </a:t>
            </a:r>
            <a:endParaRPr lang="lt-LT" sz="2400" dirty="0"/>
          </a:p>
          <a:p>
            <a:r>
              <a:rPr lang="en-US" sz="2400" b="1" dirty="0"/>
              <a:t>Continuous deployment</a:t>
            </a:r>
            <a:r>
              <a:rPr lang="lt-LT" sz="2400" dirty="0"/>
              <a:t> </a:t>
            </a:r>
            <a:r>
              <a:rPr lang="en-US" sz="2400" dirty="0"/>
              <a:t>is a</a:t>
            </a:r>
            <a:r>
              <a:rPr lang="lt-LT" sz="2400" dirty="0"/>
              <a:t> </a:t>
            </a:r>
            <a:r>
              <a:rPr lang="en-US" sz="2400" dirty="0"/>
              <a:t>software engineering approach</a:t>
            </a:r>
            <a:r>
              <a:rPr lang="lt-LT" sz="2400" dirty="0"/>
              <a:t> </a:t>
            </a:r>
            <a:r>
              <a:rPr lang="en-US" sz="2400" dirty="0"/>
              <a:t>in which software functionalities </a:t>
            </a:r>
            <a:r>
              <a:rPr lang="en-US" sz="2400" b="1" dirty="0"/>
              <a:t>are delivered frequently through automated</a:t>
            </a:r>
            <a:r>
              <a:rPr lang="lt-LT" sz="2400" b="1" dirty="0"/>
              <a:t> </a:t>
            </a:r>
            <a:r>
              <a:rPr lang="en-US" sz="2400" b="1" dirty="0"/>
              <a:t>deployments</a:t>
            </a:r>
            <a:r>
              <a:rPr lang="en-US" sz="2400" dirty="0"/>
              <a:t>.</a:t>
            </a:r>
            <a:endParaRPr lang="lt-LT" sz="2400" dirty="0"/>
          </a:p>
          <a:p>
            <a:r>
              <a:rPr lang="en-US" sz="2400" dirty="0"/>
              <a:t>releasing software to production automatically </a:t>
            </a:r>
            <a:r>
              <a:rPr lang="en-US" sz="2400" b="1" dirty="0"/>
              <a:t>without human intervention</a:t>
            </a:r>
          </a:p>
        </p:txBody>
      </p:sp>
      <p:pic>
        <p:nvPicPr>
          <p:cNvPr id="50178" name="Picture 2"/>
          <p:cNvPicPr>
            <a:picLocks noChangeAspect="1" noChangeArrowheads="1"/>
          </p:cNvPicPr>
          <p:nvPr/>
        </p:nvPicPr>
        <p:blipFill>
          <a:blip r:embed="rId2" cstate="print"/>
          <a:srcRect/>
          <a:stretch>
            <a:fillRect/>
          </a:stretch>
        </p:blipFill>
        <p:spPr bwMode="auto">
          <a:xfrm>
            <a:off x="142535" y="4282555"/>
            <a:ext cx="8858930" cy="2880320"/>
          </a:xfrm>
          <a:prstGeom prst="rect">
            <a:avLst/>
          </a:prstGeom>
          <a:noFill/>
          <a:ln w="9525">
            <a:noFill/>
            <a:miter lim="800000"/>
            <a:headEnd/>
            <a:tailEnd/>
          </a:ln>
        </p:spPr>
      </p:pic>
    </p:spTree>
    <p:extLst>
      <p:ext uri="{BB962C8B-B14F-4D97-AF65-F5344CB8AC3E}">
        <p14:creationId xmlns:p14="http://schemas.microsoft.com/office/powerpoint/2010/main" val="2095728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Nowadays</a:t>
            </a:r>
            <a:endParaRPr lang="lt-LT" dirty="0"/>
          </a:p>
        </p:txBody>
      </p:sp>
      <p:sp>
        <p:nvSpPr>
          <p:cNvPr id="3" name="Content Placeholder 2"/>
          <p:cNvSpPr>
            <a:spLocks noGrp="1"/>
          </p:cNvSpPr>
          <p:nvPr>
            <p:ph idx="1"/>
          </p:nvPr>
        </p:nvSpPr>
        <p:spPr>
          <a:xfrm>
            <a:off x="434933" y="1231999"/>
            <a:ext cx="8229600" cy="4525963"/>
          </a:xfrm>
        </p:spPr>
        <p:txBody>
          <a:bodyPr>
            <a:normAutofit lnSpcReduction="10000"/>
          </a:bodyPr>
          <a:lstStyle/>
          <a:p>
            <a:r>
              <a:rPr lang="lt-LT" dirty="0" err="1"/>
              <a:t>DevOps</a:t>
            </a:r>
            <a:r>
              <a:rPr lang="lt-LT" dirty="0"/>
              <a:t>, </a:t>
            </a:r>
          </a:p>
          <a:p>
            <a:r>
              <a:rPr lang="lt-LT" dirty="0" err="1"/>
              <a:t>BizDevOps</a:t>
            </a:r>
            <a:r>
              <a:rPr lang="lt-LT" dirty="0"/>
              <a:t>, </a:t>
            </a:r>
          </a:p>
          <a:p>
            <a:r>
              <a:rPr lang="lt-LT" dirty="0" err="1"/>
              <a:t>DevOpsSecs</a:t>
            </a:r>
            <a:endParaRPr lang="lt-LT" dirty="0"/>
          </a:p>
          <a:p>
            <a:r>
              <a:rPr lang="lt-LT" dirty="0" err="1"/>
              <a:t>AIOps</a:t>
            </a:r>
            <a:endParaRPr lang="lt-LT" dirty="0"/>
          </a:p>
          <a:p>
            <a:r>
              <a:rPr lang="lt-LT" dirty="0" err="1"/>
              <a:t>GitOps</a:t>
            </a:r>
            <a:endParaRPr lang="lt-LT" dirty="0"/>
          </a:p>
          <a:p>
            <a:r>
              <a:rPr lang="lt-LT" dirty="0" err="1"/>
              <a:t>CloudOps</a:t>
            </a:r>
            <a:endParaRPr lang="lt-LT" dirty="0"/>
          </a:p>
          <a:p>
            <a:r>
              <a:rPr lang="lt-LT" dirty="0" err="1"/>
              <a:t>MLOps</a:t>
            </a:r>
            <a:endParaRPr lang="lt-LT" dirty="0"/>
          </a:p>
          <a:p>
            <a:r>
              <a:rPr lang="lt-LT" dirty="0"/>
              <a:t>...</a:t>
            </a:r>
          </a:p>
          <a:p>
            <a:endParaRPr lang="lt-LT" dirty="0"/>
          </a:p>
        </p:txBody>
      </p:sp>
      <p:pic>
        <p:nvPicPr>
          <p:cNvPr id="4" name="Picture 3"/>
          <p:cNvPicPr>
            <a:picLocks noChangeAspect="1"/>
          </p:cNvPicPr>
          <p:nvPr/>
        </p:nvPicPr>
        <p:blipFill>
          <a:blip r:embed="rId2"/>
          <a:stretch>
            <a:fillRect/>
          </a:stretch>
        </p:blipFill>
        <p:spPr>
          <a:xfrm>
            <a:off x="5076056" y="1556792"/>
            <a:ext cx="2497914" cy="2378448"/>
          </a:xfrm>
          <a:prstGeom prst="rect">
            <a:avLst/>
          </a:prstGeom>
        </p:spPr>
      </p:pic>
      <p:pic>
        <p:nvPicPr>
          <p:cNvPr id="5" name="Picture 4"/>
          <p:cNvPicPr>
            <a:picLocks noChangeAspect="1"/>
          </p:cNvPicPr>
          <p:nvPr/>
        </p:nvPicPr>
        <p:blipFill>
          <a:blip r:embed="rId3"/>
          <a:stretch>
            <a:fillRect/>
          </a:stretch>
        </p:blipFill>
        <p:spPr>
          <a:xfrm>
            <a:off x="3782985" y="4323705"/>
            <a:ext cx="6119545" cy="2127498"/>
          </a:xfrm>
          <a:prstGeom prst="rect">
            <a:avLst/>
          </a:prstGeom>
        </p:spPr>
      </p:pic>
      <p:pic>
        <p:nvPicPr>
          <p:cNvPr id="6" name="Picture 5"/>
          <p:cNvPicPr>
            <a:picLocks noChangeAspect="1"/>
          </p:cNvPicPr>
          <p:nvPr/>
        </p:nvPicPr>
        <p:blipFill>
          <a:blip r:embed="rId4"/>
          <a:stretch>
            <a:fillRect/>
          </a:stretch>
        </p:blipFill>
        <p:spPr>
          <a:xfrm>
            <a:off x="204616" y="4869160"/>
            <a:ext cx="3381723" cy="1582043"/>
          </a:xfrm>
          <a:prstGeom prst="rect">
            <a:avLst/>
          </a:prstGeom>
        </p:spPr>
      </p:pic>
    </p:spTree>
    <p:extLst>
      <p:ext uri="{BB962C8B-B14F-4D97-AF65-F5344CB8AC3E}">
        <p14:creationId xmlns:p14="http://schemas.microsoft.com/office/powerpoint/2010/main" val="37000227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normAutofit fontScale="90000"/>
          </a:bodyPr>
          <a:lstStyle/>
          <a:p>
            <a:r>
              <a:rPr lang="lt-LT" dirty="0"/>
              <a:t>S</a:t>
            </a:r>
            <a:r>
              <a:rPr lang="en-US" dirty="0" err="1"/>
              <a:t>equence</a:t>
            </a:r>
            <a:r>
              <a:rPr lang="en-US" dirty="0"/>
              <a:t> diagram to show the working of a typical pipeline</a:t>
            </a:r>
          </a:p>
        </p:txBody>
      </p:sp>
      <p:pic>
        <p:nvPicPr>
          <p:cNvPr id="55303" name="Picture 7"/>
          <p:cNvPicPr>
            <a:picLocks noChangeAspect="1" noChangeArrowheads="1"/>
          </p:cNvPicPr>
          <p:nvPr/>
        </p:nvPicPr>
        <p:blipFill>
          <a:blip r:embed="rId3" cstate="print"/>
          <a:srcRect/>
          <a:stretch>
            <a:fillRect/>
          </a:stretch>
        </p:blipFill>
        <p:spPr bwMode="auto">
          <a:xfrm>
            <a:off x="467544" y="1556792"/>
            <a:ext cx="8010525" cy="4886325"/>
          </a:xfrm>
          <a:prstGeom prst="rect">
            <a:avLst/>
          </a:prstGeom>
          <a:noFill/>
          <a:ln w="9525">
            <a:noFill/>
            <a:miter lim="800000"/>
            <a:headEnd/>
            <a:tailEnd/>
          </a:ln>
        </p:spPr>
      </p:pic>
      <p:sp>
        <p:nvSpPr>
          <p:cNvPr id="4" name="Stačiakampis 3"/>
          <p:cNvSpPr/>
          <p:nvPr/>
        </p:nvSpPr>
        <p:spPr>
          <a:xfrm>
            <a:off x="179512" y="6488668"/>
            <a:ext cx="6696744" cy="369332"/>
          </a:xfrm>
          <a:prstGeom prst="rect">
            <a:avLst/>
          </a:prstGeom>
        </p:spPr>
        <p:txBody>
          <a:bodyPr wrap="square">
            <a:spAutoFit/>
          </a:bodyPr>
          <a:lstStyle/>
          <a:p>
            <a:r>
              <a:rPr lang="en-US" dirty="0">
                <a:hlinkClick r:id="rId4"/>
              </a:rPr>
              <a:t>https://www.devopsuniversity.org/cicd-and-devops/</a:t>
            </a:r>
            <a:endParaRPr lang="en-US" dirty="0"/>
          </a:p>
        </p:txBody>
      </p:sp>
    </p:spTree>
    <p:extLst>
      <p:ext uri="{BB962C8B-B14F-4D97-AF65-F5344CB8AC3E}">
        <p14:creationId xmlns:p14="http://schemas.microsoft.com/office/powerpoint/2010/main" val="324975017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endParaRPr lang="en-US"/>
          </a:p>
        </p:txBody>
      </p:sp>
      <p:sp>
        <p:nvSpPr>
          <p:cNvPr id="3" name="Turinio vietos rezervavimo ženklas 2"/>
          <p:cNvSpPr>
            <a:spLocks noGrp="1"/>
          </p:cNvSpPr>
          <p:nvPr>
            <p:ph idx="1"/>
          </p:nvPr>
        </p:nvSpPr>
        <p:spPr/>
        <p:txBody>
          <a:bodyPr/>
          <a:lstStyle/>
          <a:p>
            <a:endParaRPr lang="en-US"/>
          </a:p>
        </p:txBody>
      </p:sp>
      <p:pic>
        <p:nvPicPr>
          <p:cNvPr id="54274" name="Picture 2" descr="https://www.devopsuniversity.org/wp-content/uploads/2019/04/cdid9.jpg"/>
          <p:cNvPicPr>
            <a:picLocks noChangeAspect="1" noChangeArrowheads="1"/>
          </p:cNvPicPr>
          <p:nvPr/>
        </p:nvPicPr>
        <p:blipFill>
          <a:blip r:embed="rId2" cstate="print"/>
          <a:srcRect/>
          <a:stretch>
            <a:fillRect/>
          </a:stretch>
        </p:blipFill>
        <p:spPr bwMode="auto">
          <a:xfrm>
            <a:off x="10899" y="620688"/>
            <a:ext cx="9133101" cy="5904656"/>
          </a:xfrm>
          <a:prstGeom prst="rect">
            <a:avLst/>
          </a:prstGeom>
          <a:noFill/>
        </p:spPr>
      </p:pic>
      <p:sp>
        <p:nvSpPr>
          <p:cNvPr id="5" name="Stačiakampis 4"/>
          <p:cNvSpPr/>
          <p:nvPr/>
        </p:nvSpPr>
        <p:spPr>
          <a:xfrm>
            <a:off x="683568" y="6488668"/>
            <a:ext cx="6696744" cy="369332"/>
          </a:xfrm>
          <a:prstGeom prst="rect">
            <a:avLst/>
          </a:prstGeom>
        </p:spPr>
        <p:txBody>
          <a:bodyPr wrap="square">
            <a:spAutoFit/>
          </a:bodyPr>
          <a:lstStyle/>
          <a:p>
            <a:r>
              <a:rPr lang="en-US" dirty="0">
                <a:hlinkClick r:id="rId3"/>
              </a:rPr>
              <a:t>https://www.devopsuniversity.org/cicd-and-devops/</a:t>
            </a:r>
            <a:endParaRPr lang="en-US" dirty="0"/>
          </a:p>
        </p:txBody>
      </p:sp>
    </p:spTree>
    <p:extLst>
      <p:ext uri="{BB962C8B-B14F-4D97-AF65-F5344CB8AC3E}">
        <p14:creationId xmlns:p14="http://schemas.microsoft.com/office/powerpoint/2010/main" val="32738826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a:t>DEVOPS </a:t>
            </a:r>
            <a:r>
              <a:rPr lang="lt-LT" dirty="0" err="1"/>
              <a:t>metrics</a:t>
            </a:r>
            <a:r>
              <a:rPr lang="lt-LT" dirty="0"/>
              <a:t> I</a:t>
            </a:r>
          </a:p>
        </p:txBody>
      </p:sp>
      <p:pic>
        <p:nvPicPr>
          <p:cNvPr id="10" name="Picture 9">
            <a:extLst>
              <a:ext uri="{FF2B5EF4-FFF2-40B4-BE49-F238E27FC236}">
                <a16:creationId xmlns:a16="http://schemas.microsoft.com/office/drawing/2014/main" id="{0352AC20-0360-4863-A9E7-2DEC20B40778}"/>
              </a:ext>
            </a:extLst>
          </p:cNvPr>
          <p:cNvPicPr>
            <a:picLocks noChangeAspect="1"/>
          </p:cNvPicPr>
          <p:nvPr/>
        </p:nvPicPr>
        <p:blipFill>
          <a:blip r:embed="rId2"/>
          <a:stretch>
            <a:fillRect/>
          </a:stretch>
        </p:blipFill>
        <p:spPr>
          <a:xfrm>
            <a:off x="611560" y="1348942"/>
            <a:ext cx="7534275" cy="5172075"/>
          </a:xfrm>
          <a:prstGeom prst="rect">
            <a:avLst/>
          </a:prstGeom>
        </p:spPr>
      </p:pic>
    </p:spTree>
    <p:extLst>
      <p:ext uri="{BB962C8B-B14F-4D97-AF65-F5344CB8AC3E}">
        <p14:creationId xmlns:p14="http://schemas.microsoft.com/office/powerpoint/2010/main" val="336214371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a:t>DEVOPS </a:t>
            </a:r>
            <a:r>
              <a:rPr lang="lt-LT" dirty="0" err="1"/>
              <a:t>metrics</a:t>
            </a:r>
            <a:r>
              <a:rPr lang="lt-LT" dirty="0"/>
              <a:t> II</a:t>
            </a:r>
          </a:p>
        </p:txBody>
      </p:sp>
      <p:pic>
        <p:nvPicPr>
          <p:cNvPr id="4" name="Picture 3">
            <a:extLst>
              <a:ext uri="{FF2B5EF4-FFF2-40B4-BE49-F238E27FC236}">
                <a16:creationId xmlns:a16="http://schemas.microsoft.com/office/drawing/2014/main" id="{66E4220D-4BDB-4CFA-982F-AD0AA2ADC12E}"/>
              </a:ext>
            </a:extLst>
          </p:cNvPr>
          <p:cNvPicPr>
            <a:picLocks noChangeAspect="1"/>
          </p:cNvPicPr>
          <p:nvPr/>
        </p:nvPicPr>
        <p:blipFill>
          <a:blip r:embed="rId2"/>
          <a:stretch>
            <a:fillRect/>
          </a:stretch>
        </p:blipFill>
        <p:spPr>
          <a:xfrm>
            <a:off x="683568" y="1379661"/>
            <a:ext cx="7477125" cy="5191125"/>
          </a:xfrm>
          <a:prstGeom prst="rect">
            <a:avLst/>
          </a:prstGeom>
        </p:spPr>
      </p:pic>
    </p:spTree>
    <p:extLst>
      <p:ext uri="{BB962C8B-B14F-4D97-AF65-F5344CB8AC3E}">
        <p14:creationId xmlns:p14="http://schemas.microsoft.com/office/powerpoint/2010/main" val="22451720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8072F-D0C1-46CA-8524-7DFCD8EDC32F}"/>
              </a:ext>
            </a:extLst>
          </p:cNvPr>
          <p:cNvSpPr>
            <a:spLocks noGrp="1"/>
          </p:cNvSpPr>
          <p:nvPr>
            <p:ph type="title"/>
          </p:nvPr>
        </p:nvSpPr>
        <p:spPr/>
        <p:txBody>
          <a:bodyPr/>
          <a:lstStyle/>
          <a:p>
            <a:r>
              <a:rPr lang="lt-LT" dirty="0"/>
              <a:t>DORA </a:t>
            </a:r>
            <a:r>
              <a:rPr lang="lt-LT" dirty="0" err="1"/>
              <a:t>model</a:t>
            </a:r>
            <a:endParaRPr lang="lt-LT" dirty="0"/>
          </a:p>
        </p:txBody>
      </p:sp>
      <p:sp>
        <p:nvSpPr>
          <p:cNvPr id="3" name="Content Placeholder 2">
            <a:extLst>
              <a:ext uri="{FF2B5EF4-FFF2-40B4-BE49-F238E27FC236}">
                <a16:creationId xmlns:a16="http://schemas.microsoft.com/office/drawing/2014/main" id="{A0D7342B-DBF5-4F50-B83D-EB62402D2F82}"/>
              </a:ext>
            </a:extLst>
          </p:cNvPr>
          <p:cNvSpPr>
            <a:spLocks noGrp="1"/>
          </p:cNvSpPr>
          <p:nvPr>
            <p:ph idx="1"/>
          </p:nvPr>
        </p:nvSpPr>
        <p:spPr/>
        <p:txBody>
          <a:bodyPr/>
          <a:lstStyle/>
          <a:p>
            <a:endParaRPr lang="lt-LT"/>
          </a:p>
        </p:txBody>
      </p:sp>
      <p:pic>
        <p:nvPicPr>
          <p:cNvPr id="4" name="Picture 3">
            <a:extLst>
              <a:ext uri="{FF2B5EF4-FFF2-40B4-BE49-F238E27FC236}">
                <a16:creationId xmlns:a16="http://schemas.microsoft.com/office/drawing/2014/main" id="{A8D8E214-2364-42EB-91D7-D740CED42200}"/>
              </a:ext>
            </a:extLst>
          </p:cNvPr>
          <p:cNvPicPr>
            <a:picLocks noChangeAspect="1"/>
          </p:cNvPicPr>
          <p:nvPr/>
        </p:nvPicPr>
        <p:blipFill>
          <a:blip r:embed="rId2"/>
          <a:stretch>
            <a:fillRect/>
          </a:stretch>
        </p:blipFill>
        <p:spPr>
          <a:xfrm>
            <a:off x="34528" y="1589863"/>
            <a:ext cx="9144000" cy="5109691"/>
          </a:xfrm>
          <a:prstGeom prst="rect">
            <a:avLst/>
          </a:prstGeom>
        </p:spPr>
      </p:pic>
      <p:sp>
        <p:nvSpPr>
          <p:cNvPr id="6" name="TextBox 5">
            <a:extLst>
              <a:ext uri="{FF2B5EF4-FFF2-40B4-BE49-F238E27FC236}">
                <a16:creationId xmlns:a16="http://schemas.microsoft.com/office/drawing/2014/main" id="{8F7E79F9-391B-49BD-881F-A8F56D47C369}"/>
              </a:ext>
            </a:extLst>
          </p:cNvPr>
          <p:cNvSpPr txBox="1"/>
          <p:nvPr/>
        </p:nvSpPr>
        <p:spPr>
          <a:xfrm>
            <a:off x="4860032" y="6398696"/>
            <a:ext cx="4590472" cy="369332"/>
          </a:xfrm>
          <a:prstGeom prst="rect">
            <a:avLst/>
          </a:prstGeom>
          <a:noFill/>
        </p:spPr>
        <p:txBody>
          <a:bodyPr wrap="square">
            <a:spAutoFit/>
          </a:bodyPr>
          <a:lstStyle/>
          <a:p>
            <a:r>
              <a:rPr lang="lt-LT" dirty="0"/>
              <a:t>https://dora.dev/</a:t>
            </a:r>
          </a:p>
        </p:txBody>
      </p:sp>
    </p:spTree>
    <p:extLst>
      <p:ext uri="{BB962C8B-B14F-4D97-AF65-F5344CB8AC3E}">
        <p14:creationId xmlns:p14="http://schemas.microsoft.com/office/powerpoint/2010/main" val="33511162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Pipeline</a:t>
            </a:r>
            <a:r>
              <a:rPr lang="lt-LT" dirty="0"/>
              <a:t> </a:t>
            </a:r>
            <a:r>
              <a:rPr lang="lt-LT" dirty="0" err="1"/>
              <a:t>definition</a:t>
            </a:r>
            <a:endParaRPr lang="lt-LT" dirty="0"/>
          </a:p>
        </p:txBody>
      </p:sp>
      <p:sp>
        <p:nvSpPr>
          <p:cNvPr id="3" name="Content Placeholder 2"/>
          <p:cNvSpPr>
            <a:spLocks noGrp="1"/>
          </p:cNvSpPr>
          <p:nvPr>
            <p:ph idx="1"/>
          </p:nvPr>
        </p:nvSpPr>
        <p:spPr>
          <a:xfrm>
            <a:off x="323528" y="1268760"/>
            <a:ext cx="8229600" cy="4525963"/>
          </a:xfrm>
        </p:spPr>
        <p:txBody>
          <a:bodyPr>
            <a:normAutofit/>
          </a:bodyPr>
          <a:lstStyle/>
          <a:p>
            <a:r>
              <a:rPr lang="en-US" sz="2400" dirty="0"/>
              <a:t>The deployment pipeline is an automated manifestation of your </a:t>
            </a:r>
            <a:r>
              <a:rPr lang="en-US" sz="2400" b="1" dirty="0"/>
              <a:t>process for getting software from version control into hands of your users</a:t>
            </a:r>
            <a:r>
              <a:rPr lang="en-US" sz="2400" dirty="0"/>
              <a:t>.</a:t>
            </a:r>
            <a:endParaRPr lang="lt-LT" sz="2400" dirty="0"/>
          </a:p>
          <a:p>
            <a:endParaRPr lang="lt-LT" sz="2400" dirty="0"/>
          </a:p>
          <a:p>
            <a:r>
              <a:rPr lang="en-US" sz="2400" dirty="0"/>
              <a:t>A DevOps pipeline is a set of automated processes and tools that allows developers and operations professionals to collaborate on building and deploying code to a production environment</a:t>
            </a:r>
          </a:p>
          <a:p>
            <a:endParaRPr lang="lt-LT" dirty="0"/>
          </a:p>
        </p:txBody>
      </p:sp>
      <p:pic>
        <p:nvPicPr>
          <p:cNvPr id="4" name="Picture 3"/>
          <p:cNvPicPr>
            <a:picLocks noChangeAspect="1"/>
          </p:cNvPicPr>
          <p:nvPr/>
        </p:nvPicPr>
        <p:blipFill>
          <a:blip r:embed="rId2"/>
          <a:stretch>
            <a:fillRect/>
          </a:stretch>
        </p:blipFill>
        <p:spPr>
          <a:xfrm>
            <a:off x="611560" y="4269446"/>
            <a:ext cx="8229600" cy="2546287"/>
          </a:xfrm>
          <a:prstGeom prst="rect">
            <a:avLst/>
          </a:prstGeom>
        </p:spPr>
      </p:pic>
    </p:spTree>
    <p:extLst>
      <p:ext uri="{BB962C8B-B14F-4D97-AF65-F5344CB8AC3E}">
        <p14:creationId xmlns:p14="http://schemas.microsoft.com/office/powerpoint/2010/main" val="10256640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latin typeface="+mn-lt"/>
              </a:rPr>
              <a:t>Build pipeline</a:t>
            </a:r>
            <a:endParaRPr lang="en-GB" sz="3600" dirty="0">
              <a:latin typeface="+mn-lt"/>
            </a:endParaRPr>
          </a:p>
        </p:txBody>
      </p:sp>
      <p:sp>
        <p:nvSpPr>
          <p:cNvPr id="3" name="Content Placeholder 2"/>
          <p:cNvSpPr>
            <a:spLocks noGrp="1"/>
          </p:cNvSpPr>
          <p:nvPr>
            <p:ph idx="1"/>
          </p:nvPr>
        </p:nvSpPr>
        <p:spPr/>
        <p:txBody>
          <a:bodyPr/>
          <a:lstStyle/>
          <a:p>
            <a:pPr>
              <a:spcBef>
                <a:spcPts val="0"/>
              </a:spcBef>
              <a:defRPr/>
            </a:pPr>
            <a:r>
              <a:rPr lang="lt-LT" dirty="0" err="1"/>
              <a:t>Build</a:t>
            </a:r>
            <a:r>
              <a:rPr lang="lt-LT" dirty="0"/>
              <a:t> </a:t>
            </a:r>
            <a:r>
              <a:rPr lang="lt-LT" dirty="0" err="1"/>
              <a:t>code</a:t>
            </a:r>
            <a:endParaRPr lang="lt-LT" dirty="0"/>
          </a:p>
          <a:p>
            <a:pPr>
              <a:spcBef>
                <a:spcPts val="0"/>
              </a:spcBef>
              <a:defRPr/>
            </a:pPr>
            <a:r>
              <a:rPr lang="lt-LT" dirty="0" err="1"/>
              <a:t>Unit</a:t>
            </a:r>
            <a:r>
              <a:rPr lang="lt-LT" dirty="0"/>
              <a:t> </a:t>
            </a:r>
            <a:r>
              <a:rPr lang="lt-LT" dirty="0" err="1"/>
              <a:t>tests</a:t>
            </a:r>
            <a:endParaRPr lang="lt-LT" dirty="0"/>
          </a:p>
          <a:p>
            <a:pPr>
              <a:spcBef>
                <a:spcPts val="0"/>
              </a:spcBef>
              <a:defRPr/>
            </a:pPr>
            <a:r>
              <a:rPr lang="lt-LT" dirty="0" err="1"/>
              <a:t>Integration</a:t>
            </a:r>
            <a:r>
              <a:rPr lang="lt-LT" dirty="0"/>
              <a:t> </a:t>
            </a:r>
            <a:r>
              <a:rPr lang="lt-LT" dirty="0" err="1"/>
              <a:t>unit</a:t>
            </a:r>
            <a:r>
              <a:rPr lang="lt-LT" dirty="0"/>
              <a:t> </a:t>
            </a:r>
            <a:r>
              <a:rPr lang="lt-LT" dirty="0" err="1"/>
              <a:t>tests</a:t>
            </a:r>
            <a:endParaRPr lang="lt-LT" dirty="0"/>
          </a:p>
          <a:p>
            <a:pPr>
              <a:spcBef>
                <a:spcPts val="0"/>
              </a:spcBef>
              <a:defRPr/>
            </a:pPr>
            <a:r>
              <a:rPr lang="lt-LT" dirty="0" err="1"/>
              <a:t>Code</a:t>
            </a:r>
            <a:r>
              <a:rPr lang="lt-LT" dirty="0"/>
              <a:t> </a:t>
            </a:r>
            <a:r>
              <a:rPr lang="lt-LT" dirty="0" err="1"/>
              <a:t>quality</a:t>
            </a:r>
            <a:r>
              <a:rPr lang="lt-LT" dirty="0"/>
              <a:t> </a:t>
            </a:r>
            <a:r>
              <a:rPr lang="lt-LT" dirty="0" err="1"/>
              <a:t>check</a:t>
            </a:r>
            <a:r>
              <a:rPr lang="lt-LT" dirty="0"/>
              <a:t> (</a:t>
            </a:r>
            <a:r>
              <a:rPr lang="lt-LT" dirty="0" err="1"/>
              <a:t>sonarqube</a:t>
            </a:r>
            <a:r>
              <a:rPr lang="lt-LT" dirty="0"/>
              <a:t>), </a:t>
            </a:r>
            <a:endParaRPr lang="en-US" dirty="0"/>
          </a:p>
          <a:p>
            <a:pPr>
              <a:spcBef>
                <a:spcPts val="0"/>
              </a:spcBef>
              <a:defRPr/>
            </a:pPr>
            <a:r>
              <a:rPr lang="lt-LT" dirty="0" err="1"/>
              <a:t>Vulnerability</a:t>
            </a:r>
            <a:r>
              <a:rPr lang="lt-LT" dirty="0"/>
              <a:t> </a:t>
            </a:r>
            <a:r>
              <a:rPr lang="en-US" dirty="0"/>
              <a:t>scan of </a:t>
            </a:r>
            <a:r>
              <a:rPr lang="lt-LT" dirty="0" err="1"/>
              <a:t>open</a:t>
            </a:r>
            <a:r>
              <a:rPr lang="lt-LT" dirty="0"/>
              <a:t> </a:t>
            </a:r>
            <a:r>
              <a:rPr lang="lt-LT" dirty="0" err="1"/>
              <a:t>source</a:t>
            </a:r>
            <a:r>
              <a:rPr lang="lt-LT" dirty="0"/>
              <a:t> </a:t>
            </a:r>
            <a:r>
              <a:rPr lang="lt-LT" dirty="0" err="1"/>
              <a:t>dependencies</a:t>
            </a:r>
            <a:r>
              <a:rPr lang="lt-LT" dirty="0"/>
              <a:t> (</a:t>
            </a:r>
            <a:r>
              <a:rPr lang="lt-LT" dirty="0" err="1"/>
              <a:t>snyk</a:t>
            </a:r>
            <a:r>
              <a:rPr lang="lt-LT" dirty="0"/>
              <a:t>, </a:t>
            </a:r>
            <a:r>
              <a:rPr lang="lt-LT" dirty="0" err="1"/>
              <a:t>blackduck</a:t>
            </a:r>
            <a:r>
              <a:rPr lang="lt-LT" dirty="0"/>
              <a:t>)</a:t>
            </a:r>
            <a:r>
              <a:rPr lang="en-US" dirty="0"/>
              <a:t>,</a:t>
            </a:r>
          </a:p>
          <a:p>
            <a:pPr>
              <a:spcBef>
                <a:spcPts val="0"/>
              </a:spcBef>
              <a:defRPr/>
            </a:pPr>
            <a:r>
              <a:rPr lang="lt-LT" dirty="0"/>
              <a:t>C</a:t>
            </a:r>
            <a:r>
              <a:rPr lang="en-US" dirty="0"/>
              <a:t>ode  security check (fortify)</a:t>
            </a:r>
            <a:endParaRPr lang="en-GB" dirty="0"/>
          </a:p>
          <a:p>
            <a:endParaRPr lang="lt-LT" dirty="0"/>
          </a:p>
        </p:txBody>
      </p:sp>
    </p:spTree>
    <p:extLst>
      <p:ext uri="{BB962C8B-B14F-4D97-AF65-F5344CB8AC3E}">
        <p14:creationId xmlns:p14="http://schemas.microsoft.com/office/powerpoint/2010/main" val="340726065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539552" y="404664"/>
            <a:ext cx="7704856" cy="1200329"/>
          </a:xfrm>
          <a:prstGeom prst="rect">
            <a:avLst/>
          </a:prstGeom>
        </p:spPr>
        <p:txBody>
          <a:bodyPr wrap="square">
            <a:spAutoFit/>
          </a:bodyPr>
          <a:lstStyle/>
          <a:p>
            <a:r>
              <a:rPr lang="en-US" sz="3600" dirty="0"/>
              <a:t>Different builds steps for di</a:t>
            </a:r>
            <a:r>
              <a:rPr lang="en-US" sz="3600" u="sng" dirty="0"/>
              <a:t>f</a:t>
            </a:r>
            <a:r>
              <a:rPr lang="en-US" sz="3600" dirty="0"/>
              <a:t>ferent branches</a:t>
            </a:r>
            <a:endParaRPr lang="en-GB" sz="3600" dirty="0"/>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9970" y="1833647"/>
            <a:ext cx="2125074" cy="3408031"/>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29962" y="1829422"/>
            <a:ext cx="2034866" cy="3942206"/>
          </a:xfrm>
          <a:prstGeom prst="rect">
            <a:avLst/>
          </a:prstGeom>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62078" y="1855440"/>
            <a:ext cx="2609448" cy="1936042"/>
          </a:xfrm>
          <a:prstGeom prst="rect">
            <a:avLst/>
          </a:prstGeom>
        </p:spPr>
      </p:pic>
      <p:sp>
        <p:nvSpPr>
          <p:cNvPr id="18" name="Rectangle 17"/>
          <p:cNvSpPr/>
          <p:nvPr/>
        </p:nvSpPr>
        <p:spPr>
          <a:xfrm>
            <a:off x="5462078" y="3976317"/>
            <a:ext cx="2609448" cy="715581"/>
          </a:xfrm>
          <a:prstGeom prst="rect">
            <a:avLst/>
          </a:prstGeom>
        </p:spPr>
        <p:txBody>
          <a:bodyPr wrap="square">
            <a:spAutoFit/>
          </a:bodyPr>
          <a:lstStyle/>
          <a:p>
            <a:r>
              <a:rPr lang="en-US" sz="1350" dirty="0"/>
              <a:t>Use PR policies to avoid direct commits to master branch, or broken code commits</a:t>
            </a:r>
            <a:endParaRPr lang="en-GB" sz="1350" dirty="0"/>
          </a:p>
        </p:txBody>
      </p:sp>
    </p:spTree>
    <p:extLst>
      <p:ext uri="{BB962C8B-B14F-4D97-AF65-F5344CB8AC3E}">
        <p14:creationId xmlns:p14="http://schemas.microsoft.com/office/powerpoint/2010/main" val="401556016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dirty="0"/>
              <a:t>CI </a:t>
            </a:r>
            <a:r>
              <a:rPr lang="lt-LT" dirty="0" err="1"/>
              <a:t>patterns</a:t>
            </a:r>
            <a:r>
              <a:rPr lang="lt-LT" dirty="0"/>
              <a:t> I</a:t>
            </a:r>
            <a:endParaRPr lang="en-US" dirty="0"/>
          </a:p>
        </p:txBody>
      </p:sp>
      <p:sp>
        <p:nvSpPr>
          <p:cNvPr id="3" name="Turinio vietos rezervavimo ženklas 2"/>
          <p:cNvSpPr>
            <a:spLocks noGrp="1"/>
          </p:cNvSpPr>
          <p:nvPr>
            <p:ph idx="1"/>
          </p:nvPr>
        </p:nvSpPr>
        <p:spPr/>
        <p:txBody>
          <a:bodyPr>
            <a:normAutofit/>
          </a:bodyPr>
          <a:lstStyle/>
          <a:p>
            <a:pPr marL="514350" indent="-514350">
              <a:buFont typeface="+mj-lt"/>
              <a:buAutoNum type="arabicPeriod"/>
            </a:pPr>
            <a:r>
              <a:rPr lang="en-US" sz="2400" b="1" dirty="0"/>
              <a:t>Check in code </a:t>
            </a:r>
            <a:r>
              <a:rPr lang="en-US" sz="2400" dirty="0"/>
              <a:t>as frequently as possible</a:t>
            </a:r>
            <a:r>
              <a:rPr lang="lt-LT" sz="2400" dirty="0"/>
              <a:t>: </a:t>
            </a:r>
          </a:p>
          <a:p>
            <a:pPr marL="914400" lvl="1" indent="-514350">
              <a:buFont typeface="+mj-lt"/>
              <a:buAutoNum type="arabicPeriod"/>
            </a:pPr>
            <a:r>
              <a:rPr lang="lt-LT" sz="2400" dirty="0" err="1"/>
              <a:t>commit</a:t>
            </a:r>
            <a:r>
              <a:rPr lang="lt-LT" sz="2400" dirty="0"/>
              <a:t> </a:t>
            </a:r>
            <a:r>
              <a:rPr lang="lt-LT" sz="2400" dirty="0" err="1"/>
              <a:t>and</a:t>
            </a:r>
            <a:r>
              <a:rPr lang="lt-LT" sz="2400" dirty="0"/>
              <a:t> </a:t>
            </a:r>
            <a:r>
              <a:rPr lang="lt-LT" sz="2400" dirty="0" err="1"/>
              <a:t>puch</a:t>
            </a:r>
            <a:r>
              <a:rPr lang="lt-LT" sz="2400" dirty="0"/>
              <a:t> </a:t>
            </a:r>
            <a:r>
              <a:rPr lang="lt-LT" sz="2400" dirty="0" err="1"/>
              <a:t>code</a:t>
            </a:r>
            <a:r>
              <a:rPr lang="lt-LT" sz="2400" dirty="0"/>
              <a:t> </a:t>
            </a:r>
            <a:r>
              <a:rPr lang="en-US" sz="2400" dirty="0"/>
              <a:t>as frequently as possible</a:t>
            </a:r>
            <a:endParaRPr lang="lt-LT" sz="2400" dirty="0"/>
          </a:p>
          <a:p>
            <a:pPr marL="914400" lvl="1" indent="-514350">
              <a:buFont typeface="+mj-lt"/>
              <a:buAutoNum type="arabicPeriod"/>
            </a:pPr>
            <a:r>
              <a:rPr lang="lt-LT" sz="2400" dirty="0"/>
              <a:t>s</a:t>
            </a:r>
            <a:r>
              <a:rPr lang="en-US" sz="2400" dirty="0" err="1"/>
              <a:t>plit</a:t>
            </a:r>
            <a:r>
              <a:rPr lang="en-US" sz="2400" dirty="0"/>
              <a:t> features into smaller tasks</a:t>
            </a:r>
            <a:endParaRPr lang="lt-LT" sz="2400" dirty="0"/>
          </a:p>
          <a:p>
            <a:pPr marL="400050" lvl="1" indent="0">
              <a:buNone/>
            </a:pPr>
            <a:endParaRPr lang="lt-LT" sz="2400" dirty="0"/>
          </a:p>
          <a:p>
            <a:pPr marL="514350" indent="-514350">
              <a:buFont typeface="+mj-lt"/>
              <a:buAutoNum type="arabicPeriod"/>
            </a:pPr>
            <a:r>
              <a:rPr lang="en-US" sz="2400" b="1" dirty="0"/>
              <a:t>Changes committed </a:t>
            </a:r>
            <a:r>
              <a:rPr lang="en-US" sz="2400" dirty="0"/>
              <a:t>to the mainline are applied to each branch on at least a daily basis</a:t>
            </a:r>
            <a:endParaRPr lang="lt-LT" sz="2400" dirty="0"/>
          </a:p>
          <a:p>
            <a:pPr marL="857250" lvl="1" indent="-457200"/>
            <a:r>
              <a:rPr lang="lt-LT" sz="2400" dirty="0" err="1"/>
              <a:t>short</a:t>
            </a:r>
            <a:r>
              <a:rPr lang="lt-LT" sz="2400" dirty="0"/>
              <a:t> </a:t>
            </a:r>
            <a:r>
              <a:rPr lang="lt-LT" sz="2400" dirty="0" err="1"/>
              <a:t>lived</a:t>
            </a:r>
            <a:r>
              <a:rPr lang="lt-LT" sz="2400" dirty="0"/>
              <a:t> </a:t>
            </a:r>
            <a:r>
              <a:rPr lang="lt-LT" sz="2400" dirty="0" err="1"/>
              <a:t>branches</a:t>
            </a:r>
            <a:r>
              <a:rPr lang="lt-LT" sz="2400" dirty="0"/>
              <a:t> per </a:t>
            </a:r>
            <a:r>
              <a:rPr lang="lt-LT" sz="2400" dirty="0" err="1"/>
              <a:t>task</a:t>
            </a:r>
            <a:endParaRPr lang="lt-LT" sz="24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dirty="0"/>
              <a:t>CI </a:t>
            </a:r>
            <a:r>
              <a:rPr lang="lt-LT" dirty="0" err="1"/>
              <a:t>patterns</a:t>
            </a:r>
            <a:r>
              <a:rPr lang="lt-LT" dirty="0"/>
              <a:t> II</a:t>
            </a:r>
            <a:endParaRPr lang="en-US" dirty="0"/>
          </a:p>
        </p:txBody>
      </p:sp>
      <p:sp>
        <p:nvSpPr>
          <p:cNvPr id="3" name="Turinio vietos rezervavimo ženklas 2"/>
          <p:cNvSpPr>
            <a:spLocks noGrp="1"/>
          </p:cNvSpPr>
          <p:nvPr>
            <p:ph idx="1"/>
          </p:nvPr>
        </p:nvSpPr>
        <p:spPr/>
        <p:txBody>
          <a:bodyPr>
            <a:normAutofit/>
          </a:bodyPr>
          <a:lstStyle/>
          <a:p>
            <a:pPr marL="0" indent="0">
              <a:buNone/>
            </a:pPr>
            <a:r>
              <a:rPr lang="lt-LT" sz="2400" b="1" dirty="0"/>
              <a:t>3. F</a:t>
            </a:r>
            <a:r>
              <a:rPr lang="en-US" sz="2400" b="1" dirty="0" err="1"/>
              <a:t>ixing</a:t>
            </a:r>
            <a:r>
              <a:rPr lang="en-US" sz="2400" b="1" dirty="0"/>
              <a:t> broken </a:t>
            </a:r>
            <a:r>
              <a:rPr lang="en-US" sz="2400" dirty="0"/>
              <a:t>build takes </a:t>
            </a:r>
            <a:r>
              <a:rPr lang="en-US" sz="2400" b="1" dirty="0"/>
              <a:t>priority</a:t>
            </a:r>
            <a:endParaRPr lang="lt-LT" sz="2400" b="1" dirty="0"/>
          </a:p>
          <a:p>
            <a:pPr marL="0" indent="0">
              <a:buNone/>
            </a:pPr>
            <a:r>
              <a:rPr lang="lt-LT" sz="2400" b="1" dirty="0"/>
              <a:t>4. </a:t>
            </a:r>
            <a:r>
              <a:rPr lang="en-US" sz="2400" b="1" dirty="0"/>
              <a:t>Test coverage</a:t>
            </a:r>
            <a:r>
              <a:rPr lang="lt-LT" sz="2400" dirty="0"/>
              <a:t>: </a:t>
            </a:r>
          </a:p>
          <a:p>
            <a:pPr marL="857250" lvl="1" indent="-457200"/>
            <a:r>
              <a:rPr lang="lt-LT" sz="2400" b="1" dirty="0"/>
              <a:t>w</a:t>
            </a:r>
            <a:r>
              <a:rPr lang="en-US" sz="2400" b="1" dirty="0"/>
              <a:t>hen discovering a bug, always add tests that cover it</a:t>
            </a:r>
            <a:r>
              <a:rPr lang="lt-LT" sz="2400" dirty="0"/>
              <a:t>; </a:t>
            </a:r>
          </a:p>
          <a:p>
            <a:pPr marL="857250" lvl="1" indent="-457200"/>
            <a:r>
              <a:rPr lang="en-US" sz="2400" dirty="0"/>
              <a:t>Including tests with all new code</a:t>
            </a:r>
            <a:endParaRPr lang="lt-LT" sz="2400" dirty="0"/>
          </a:p>
          <a:p>
            <a:pPr marL="0" indent="0">
              <a:buNone/>
            </a:pPr>
            <a:r>
              <a:rPr lang="lt-LT" sz="2400" b="1" dirty="0"/>
              <a:t>5. N</a:t>
            </a:r>
            <a:r>
              <a:rPr lang="en-US" sz="2400" b="1" dirty="0" err="1"/>
              <a:t>otify</a:t>
            </a:r>
            <a:r>
              <a:rPr lang="en-US" sz="2400" b="1" dirty="0"/>
              <a:t> developers of broken build</a:t>
            </a:r>
            <a:endParaRPr lang="lt-LT" sz="2400" b="1" dirty="0"/>
          </a:p>
          <a:p>
            <a:pPr marL="0" indent="0">
              <a:buNone/>
            </a:pPr>
            <a:r>
              <a:rPr lang="lt-LT" sz="2400" b="1" dirty="0"/>
              <a:t>6. </a:t>
            </a:r>
            <a:r>
              <a:rPr lang="en-US" sz="2400" b="1" dirty="0"/>
              <a:t>Pair programming</a:t>
            </a:r>
            <a:r>
              <a:rPr lang="lt-LT" sz="2400" b="1" dirty="0"/>
              <a:t> </a:t>
            </a:r>
            <a:r>
              <a:rPr lang="lt-LT" sz="2400" b="1" dirty="0" err="1"/>
              <a:t>or</a:t>
            </a:r>
            <a:r>
              <a:rPr lang="lt-LT" sz="2400" b="1" dirty="0"/>
              <a:t> a</a:t>
            </a:r>
            <a:r>
              <a:rPr lang="en-US" sz="2400" b="1" dirty="0"/>
              <a:t>synchronous code</a:t>
            </a:r>
            <a:r>
              <a:rPr lang="en-US" sz="2400" dirty="0"/>
              <a:t> reviews after commit</a:t>
            </a:r>
          </a:p>
        </p:txBody>
      </p:sp>
    </p:spTree>
    <p:extLst>
      <p:ext uri="{BB962C8B-B14F-4D97-AF65-F5344CB8AC3E}">
        <p14:creationId xmlns:p14="http://schemas.microsoft.com/office/powerpoint/2010/main" val="873181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BA753-9779-46EA-8D78-0D8D2BA3BB31}"/>
              </a:ext>
            </a:extLst>
          </p:cNvPr>
          <p:cNvSpPr>
            <a:spLocks noGrp="1"/>
          </p:cNvSpPr>
          <p:nvPr>
            <p:ph type="title"/>
          </p:nvPr>
        </p:nvSpPr>
        <p:spPr/>
        <p:txBody>
          <a:bodyPr>
            <a:normAutofit/>
          </a:bodyPr>
          <a:lstStyle/>
          <a:p>
            <a:r>
              <a:rPr lang="en-US" sz="3200" b="1" i="0" u="none" strike="noStrike" baseline="0" dirty="0">
                <a:latin typeface="Arial" panose="020B0604020202020204" pitchFamily="34" charset="0"/>
              </a:rPr>
              <a:t>From Ops to DevOps to </a:t>
            </a:r>
            <a:r>
              <a:rPr lang="en-US" sz="3200" b="1" i="0" u="none" strike="noStrike" baseline="0" dirty="0" err="1">
                <a:latin typeface="Arial" panose="020B0604020202020204" pitchFamily="34" charset="0"/>
              </a:rPr>
              <a:t>MLDevOps</a:t>
            </a:r>
            <a:endParaRPr lang="lt-LT" sz="3200" dirty="0"/>
          </a:p>
        </p:txBody>
      </p:sp>
      <p:sp>
        <p:nvSpPr>
          <p:cNvPr id="3" name="Content Placeholder 2">
            <a:extLst>
              <a:ext uri="{FF2B5EF4-FFF2-40B4-BE49-F238E27FC236}">
                <a16:creationId xmlns:a16="http://schemas.microsoft.com/office/drawing/2014/main" id="{ECF174D2-69AE-44C7-B452-BFB8DB71F147}"/>
              </a:ext>
            </a:extLst>
          </p:cNvPr>
          <p:cNvSpPr>
            <a:spLocks noGrp="1"/>
          </p:cNvSpPr>
          <p:nvPr>
            <p:ph idx="1"/>
          </p:nvPr>
        </p:nvSpPr>
        <p:spPr/>
        <p:txBody>
          <a:bodyPr/>
          <a:lstStyle/>
          <a:p>
            <a:endParaRPr lang="lt-LT"/>
          </a:p>
        </p:txBody>
      </p:sp>
      <p:sp>
        <p:nvSpPr>
          <p:cNvPr id="6" name="TextBox 5">
            <a:extLst>
              <a:ext uri="{FF2B5EF4-FFF2-40B4-BE49-F238E27FC236}">
                <a16:creationId xmlns:a16="http://schemas.microsoft.com/office/drawing/2014/main" id="{8906235E-70F3-47A9-AD8B-F8A131EBDBAE}"/>
              </a:ext>
            </a:extLst>
          </p:cNvPr>
          <p:cNvSpPr txBox="1"/>
          <p:nvPr/>
        </p:nvSpPr>
        <p:spPr>
          <a:xfrm>
            <a:off x="0" y="6467811"/>
            <a:ext cx="8125761" cy="369332"/>
          </a:xfrm>
          <a:prstGeom prst="rect">
            <a:avLst/>
          </a:prstGeom>
          <a:noFill/>
        </p:spPr>
        <p:txBody>
          <a:bodyPr wrap="square">
            <a:spAutoFit/>
          </a:bodyPr>
          <a:lstStyle/>
          <a:p>
            <a:r>
              <a:rPr lang="lt-LT" dirty="0"/>
              <a:t>https://www.ml4devs.com/articles/mlops-machine-learning-life-cycle/</a:t>
            </a:r>
          </a:p>
        </p:txBody>
      </p:sp>
      <p:pic>
        <p:nvPicPr>
          <p:cNvPr id="8" name="Picture 7">
            <a:extLst>
              <a:ext uri="{FF2B5EF4-FFF2-40B4-BE49-F238E27FC236}">
                <a16:creationId xmlns:a16="http://schemas.microsoft.com/office/drawing/2014/main" id="{93B19770-7976-4DEA-8F16-024A0F1219F6}"/>
              </a:ext>
            </a:extLst>
          </p:cNvPr>
          <p:cNvPicPr>
            <a:picLocks noChangeAspect="1"/>
          </p:cNvPicPr>
          <p:nvPr/>
        </p:nvPicPr>
        <p:blipFill>
          <a:blip r:embed="rId2"/>
          <a:stretch>
            <a:fillRect/>
          </a:stretch>
        </p:blipFill>
        <p:spPr>
          <a:xfrm>
            <a:off x="10050" y="1369363"/>
            <a:ext cx="9144000" cy="4987636"/>
          </a:xfrm>
          <a:prstGeom prst="rect">
            <a:avLst/>
          </a:prstGeom>
        </p:spPr>
      </p:pic>
    </p:spTree>
    <p:extLst>
      <p:ext uri="{BB962C8B-B14F-4D97-AF65-F5344CB8AC3E}">
        <p14:creationId xmlns:p14="http://schemas.microsoft.com/office/powerpoint/2010/main" val="152257427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en-US" dirty="0"/>
              <a:t>Pipeline Architecture</a:t>
            </a:r>
          </a:p>
        </p:txBody>
      </p:sp>
      <p:sp>
        <p:nvSpPr>
          <p:cNvPr id="3" name="Turinio vietos rezervavimo ženklas 2"/>
          <p:cNvSpPr>
            <a:spLocks noGrp="1"/>
          </p:cNvSpPr>
          <p:nvPr>
            <p:ph idx="1"/>
          </p:nvPr>
        </p:nvSpPr>
        <p:spPr/>
        <p:txBody>
          <a:bodyPr>
            <a:normAutofit/>
          </a:bodyPr>
          <a:lstStyle/>
          <a:p>
            <a:r>
              <a:rPr lang="en-US" b="1" i="1" dirty="0"/>
              <a:t>Pipelines are the fundamental building blocks for CI/CD</a:t>
            </a:r>
            <a:endParaRPr lang="lt-LT" b="1" i="1" dirty="0"/>
          </a:p>
          <a:p>
            <a:r>
              <a:rPr lang="en-US" b="1" dirty="0"/>
              <a:t>A pipeline is one or more stages </a:t>
            </a:r>
            <a:r>
              <a:rPr lang="en-US" dirty="0"/>
              <a:t>that describe a CI/CD process.</a:t>
            </a:r>
            <a:endParaRPr lang="lt-LT" dirty="0"/>
          </a:p>
          <a:p>
            <a:r>
              <a:rPr lang="en-US" dirty="0"/>
              <a:t>Stages are the major divisions in a pipeline</a:t>
            </a:r>
            <a:r>
              <a:rPr lang="lt-LT" dirty="0"/>
              <a:t>:</a:t>
            </a:r>
          </a:p>
          <a:p>
            <a:pPr lvl="1"/>
            <a:r>
              <a:rPr lang="en-US" dirty="0"/>
              <a:t>"Build this app," </a:t>
            </a:r>
            <a:endParaRPr lang="lt-LT" dirty="0"/>
          </a:p>
          <a:p>
            <a:pPr lvl="1"/>
            <a:r>
              <a:rPr lang="en-US" dirty="0"/>
              <a:t>"Run these tests," </a:t>
            </a:r>
            <a:endParaRPr lang="lt-LT" dirty="0"/>
          </a:p>
          <a:p>
            <a:pPr lvl="1"/>
            <a:r>
              <a:rPr lang="en-US" dirty="0"/>
              <a:t>"Deploy to preproduction"</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en-US" dirty="0"/>
              <a:t>Pipeline Architecture</a:t>
            </a:r>
          </a:p>
        </p:txBody>
      </p:sp>
      <p:sp>
        <p:nvSpPr>
          <p:cNvPr id="3" name="Turinio vietos rezervavimo ženklas 2"/>
          <p:cNvSpPr>
            <a:spLocks noGrp="1"/>
          </p:cNvSpPr>
          <p:nvPr>
            <p:ph idx="1"/>
          </p:nvPr>
        </p:nvSpPr>
        <p:spPr>
          <a:xfrm>
            <a:off x="457200" y="1600201"/>
            <a:ext cx="8229600" cy="2260848"/>
          </a:xfrm>
        </p:spPr>
        <p:txBody>
          <a:bodyPr>
            <a:normAutofit/>
          </a:bodyPr>
          <a:lstStyle/>
          <a:p>
            <a:r>
              <a:rPr lang="en-US" dirty="0"/>
              <a:t>A stage is one or more jobs</a:t>
            </a:r>
            <a:r>
              <a:rPr lang="lt-LT" dirty="0"/>
              <a:t>:</a:t>
            </a:r>
          </a:p>
          <a:p>
            <a:pPr lvl="1"/>
            <a:r>
              <a:rPr lang="en-US" dirty="0"/>
              <a:t>which are units of work assignable to the same machine</a:t>
            </a:r>
          </a:p>
        </p:txBody>
      </p:sp>
      <p:pic>
        <p:nvPicPr>
          <p:cNvPr id="14341" name="Picture 5" descr="YAML-Syntax"/>
          <p:cNvPicPr>
            <a:picLocks noChangeAspect="1" noChangeArrowheads="1"/>
          </p:cNvPicPr>
          <p:nvPr/>
        </p:nvPicPr>
        <p:blipFill>
          <a:blip r:embed="rId2" cstate="print"/>
          <a:srcRect/>
          <a:stretch>
            <a:fillRect/>
          </a:stretch>
        </p:blipFill>
        <p:spPr bwMode="auto">
          <a:xfrm>
            <a:off x="971600" y="3284984"/>
            <a:ext cx="7560840" cy="3150350"/>
          </a:xfrm>
          <a:prstGeom prst="rect">
            <a:avLst/>
          </a:prstGeom>
          <a:noFill/>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en-US" dirty="0"/>
              <a:t>Basic Pipelines</a:t>
            </a:r>
          </a:p>
        </p:txBody>
      </p:sp>
      <p:sp>
        <p:nvSpPr>
          <p:cNvPr id="3" name="Turinio vietos rezervavimo ženklas 2"/>
          <p:cNvSpPr>
            <a:spLocks noGrp="1"/>
          </p:cNvSpPr>
          <p:nvPr>
            <p:ph idx="1"/>
          </p:nvPr>
        </p:nvSpPr>
        <p:spPr/>
        <p:txBody>
          <a:bodyPr>
            <a:normAutofit/>
          </a:bodyPr>
          <a:lstStyle/>
          <a:p>
            <a:r>
              <a:rPr lang="en-US" sz="2000" dirty="0"/>
              <a:t>It runs everything in the build stage concurrently,</a:t>
            </a:r>
            <a:r>
              <a:rPr lang="lt-LT" sz="2000" dirty="0"/>
              <a:t> </a:t>
            </a:r>
            <a:r>
              <a:rPr lang="en-US" sz="2000" dirty="0"/>
              <a:t>and </a:t>
            </a:r>
            <a:r>
              <a:rPr lang="en-US" sz="2000" b="1" dirty="0"/>
              <a:t>once all of those finish</a:t>
            </a:r>
            <a:r>
              <a:rPr lang="en-US" sz="2000" dirty="0"/>
              <a:t>, it runs everything in the test stage the same way, and so on</a:t>
            </a:r>
            <a:endParaRPr lang="lt-LT" sz="2000" dirty="0"/>
          </a:p>
          <a:p>
            <a:r>
              <a:rPr lang="en-US" sz="2000" b="1" dirty="0"/>
              <a:t>It's not the most efficient</a:t>
            </a:r>
            <a:r>
              <a:rPr lang="en-US" sz="2000" dirty="0"/>
              <a:t>, and if you have lots of steps it can grow quite complex, but it‘s</a:t>
            </a:r>
            <a:r>
              <a:rPr lang="lt-LT" sz="2000" dirty="0"/>
              <a:t>  </a:t>
            </a:r>
            <a:r>
              <a:rPr lang="en-US" sz="2000" dirty="0"/>
              <a:t>easier to maintain</a:t>
            </a:r>
            <a:endParaRPr lang="lt-LT" sz="2000" dirty="0"/>
          </a:p>
          <a:p>
            <a:r>
              <a:rPr lang="en-US" sz="2000" b="1" dirty="0"/>
              <a:t>Good for straightforward projects where all the configuration is in one easy to find place.</a:t>
            </a:r>
          </a:p>
          <a:p>
            <a:endParaRPr lang="en-US" sz="2400" dirty="0"/>
          </a:p>
        </p:txBody>
      </p:sp>
      <p:pic>
        <p:nvPicPr>
          <p:cNvPr id="10242" name="Picture 2"/>
          <p:cNvPicPr>
            <a:picLocks noChangeAspect="1" noChangeArrowheads="1"/>
          </p:cNvPicPr>
          <p:nvPr/>
        </p:nvPicPr>
        <p:blipFill>
          <a:blip r:embed="rId2" cstate="print"/>
          <a:srcRect/>
          <a:stretch>
            <a:fillRect/>
          </a:stretch>
        </p:blipFill>
        <p:spPr bwMode="auto">
          <a:xfrm>
            <a:off x="611560" y="3871157"/>
            <a:ext cx="7948641" cy="2255006"/>
          </a:xfrm>
          <a:prstGeom prst="rect">
            <a:avLst/>
          </a:prstGeom>
          <a:noFill/>
          <a:ln w="9525">
            <a:noFill/>
            <a:miter lim="800000"/>
            <a:headEnd/>
            <a:tailEnd/>
          </a:ln>
        </p:spPr>
      </p:pic>
      <p:sp>
        <p:nvSpPr>
          <p:cNvPr id="4" name="Rectangle 3"/>
          <p:cNvSpPr/>
          <p:nvPr/>
        </p:nvSpPr>
        <p:spPr>
          <a:xfrm>
            <a:off x="-10277" y="6501487"/>
            <a:ext cx="9340169" cy="369332"/>
          </a:xfrm>
          <a:prstGeom prst="rect">
            <a:avLst/>
          </a:prstGeom>
        </p:spPr>
        <p:txBody>
          <a:bodyPr wrap="square">
            <a:spAutoFit/>
          </a:bodyPr>
          <a:lstStyle/>
          <a:p>
            <a:r>
              <a:rPr lang="lt-LT" dirty="0"/>
              <a:t>https://docs.gitlab.com/ee/ci/pipelines/pipeline_architectures.html</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a:xfrm>
            <a:off x="5796136" y="274638"/>
            <a:ext cx="2890664" cy="1143000"/>
          </a:xfrm>
        </p:spPr>
        <p:txBody>
          <a:bodyPr>
            <a:normAutofit fontScale="90000"/>
          </a:bodyPr>
          <a:lstStyle/>
          <a:p>
            <a:r>
              <a:rPr lang="en-US" dirty="0"/>
              <a:t>Basic Pipelines</a:t>
            </a:r>
          </a:p>
        </p:txBody>
      </p:sp>
      <p:sp>
        <p:nvSpPr>
          <p:cNvPr id="3" name="Turinio vietos rezervavimo ženklas 2"/>
          <p:cNvSpPr>
            <a:spLocks noGrp="1"/>
          </p:cNvSpPr>
          <p:nvPr>
            <p:ph idx="1"/>
          </p:nvPr>
        </p:nvSpPr>
        <p:spPr/>
        <p:txBody>
          <a:bodyPr/>
          <a:lstStyle/>
          <a:p>
            <a:endParaRPr lang="en-US" dirty="0"/>
          </a:p>
        </p:txBody>
      </p:sp>
      <p:pic>
        <p:nvPicPr>
          <p:cNvPr id="12290" name="Picture 2"/>
          <p:cNvPicPr>
            <a:picLocks noChangeAspect="1" noChangeArrowheads="1"/>
          </p:cNvPicPr>
          <p:nvPr/>
        </p:nvPicPr>
        <p:blipFill>
          <a:blip r:embed="rId2" cstate="print"/>
          <a:srcRect/>
          <a:stretch>
            <a:fillRect/>
          </a:stretch>
        </p:blipFill>
        <p:spPr bwMode="auto">
          <a:xfrm>
            <a:off x="0" y="0"/>
            <a:ext cx="5575437" cy="6858000"/>
          </a:xfrm>
          <a:prstGeom prst="rect">
            <a:avLst/>
          </a:prstGeom>
          <a:noFill/>
          <a:ln w="9525">
            <a:noFill/>
            <a:miter lim="800000"/>
            <a:headEnd/>
            <a:tailEnd/>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en-US" dirty="0"/>
              <a:t>Directed Acyclic Graph Pipelines</a:t>
            </a:r>
          </a:p>
        </p:txBody>
      </p:sp>
      <p:sp>
        <p:nvSpPr>
          <p:cNvPr id="3" name="Turinio vietos rezervavimo ženklas 2"/>
          <p:cNvSpPr>
            <a:spLocks noGrp="1"/>
          </p:cNvSpPr>
          <p:nvPr>
            <p:ph idx="1"/>
          </p:nvPr>
        </p:nvSpPr>
        <p:spPr/>
        <p:txBody>
          <a:bodyPr>
            <a:normAutofit/>
          </a:bodyPr>
          <a:lstStyle/>
          <a:p>
            <a:r>
              <a:rPr lang="lt-LT" sz="2400" b="1" dirty="0"/>
              <a:t>I</a:t>
            </a:r>
            <a:r>
              <a:rPr lang="en-US" sz="2400" b="1" dirty="0"/>
              <a:t>f efficiency is important </a:t>
            </a:r>
            <a:r>
              <a:rPr lang="en-US" sz="2400" dirty="0"/>
              <a:t>to you </a:t>
            </a:r>
            <a:endParaRPr lang="lt-LT" sz="2400" dirty="0"/>
          </a:p>
          <a:p>
            <a:r>
              <a:rPr lang="lt-LT" sz="2400" dirty="0"/>
              <a:t>Y</a:t>
            </a:r>
            <a:r>
              <a:rPr lang="en-US" sz="2400" dirty="0" err="1"/>
              <a:t>ou</a:t>
            </a:r>
            <a:r>
              <a:rPr lang="en-US" sz="2400" dirty="0"/>
              <a:t> want everything to </a:t>
            </a:r>
            <a:r>
              <a:rPr lang="en-US" sz="2400" b="1" dirty="0"/>
              <a:t>run as quickly as possible</a:t>
            </a:r>
            <a:endParaRPr lang="lt-LT" sz="2400" b="1" dirty="0"/>
          </a:p>
          <a:p>
            <a:r>
              <a:rPr lang="en-US" sz="2400" dirty="0"/>
              <a:t>Good for large, complex projects that need efficient execution.</a:t>
            </a:r>
          </a:p>
        </p:txBody>
      </p:sp>
      <p:pic>
        <p:nvPicPr>
          <p:cNvPr id="11266" name="Picture 2"/>
          <p:cNvPicPr>
            <a:picLocks noChangeAspect="1" noChangeArrowheads="1"/>
          </p:cNvPicPr>
          <p:nvPr/>
        </p:nvPicPr>
        <p:blipFill>
          <a:blip r:embed="rId2" cstate="print"/>
          <a:srcRect/>
          <a:stretch>
            <a:fillRect/>
          </a:stretch>
        </p:blipFill>
        <p:spPr bwMode="auto">
          <a:xfrm>
            <a:off x="2267744" y="3459721"/>
            <a:ext cx="4968552" cy="2849004"/>
          </a:xfrm>
          <a:prstGeom prst="rect">
            <a:avLst/>
          </a:prstGeom>
          <a:noFill/>
          <a:ln w="9525">
            <a:noFill/>
            <a:miter lim="800000"/>
            <a:headEnd/>
            <a:tailEnd/>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a:xfrm>
            <a:off x="5724128" y="274638"/>
            <a:ext cx="2962672" cy="1143000"/>
          </a:xfrm>
        </p:spPr>
        <p:txBody>
          <a:bodyPr>
            <a:normAutofit fontScale="90000"/>
          </a:bodyPr>
          <a:lstStyle/>
          <a:p>
            <a:r>
              <a:rPr lang="en-US" dirty="0"/>
              <a:t>Directed Acyclic Graph Pipelines</a:t>
            </a:r>
          </a:p>
        </p:txBody>
      </p:sp>
      <p:pic>
        <p:nvPicPr>
          <p:cNvPr id="13314" name="Picture 2"/>
          <p:cNvPicPr>
            <a:picLocks noChangeAspect="1" noChangeArrowheads="1"/>
          </p:cNvPicPr>
          <p:nvPr/>
        </p:nvPicPr>
        <p:blipFill>
          <a:blip r:embed="rId2" cstate="print"/>
          <a:srcRect/>
          <a:stretch>
            <a:fillRect/>
          </a:stretch>
        </p:blipFill>
        <p:spPr bwMode="auto">
          <a:xfrm>
            <a:off x="323528" y="116632"/>
            <a:ext cx="4968552" cy="6669129"/>
          </a:xfrm>
          <a:prstGeom prst="rect">
            <a:avLst/>
          </a:prstGeom>
          <a:noFill/>
          <a:ln w="9525">
            <a:noFill/>
            <a:miter lim="800000"/>
            <a:headEnd/>
            <a:tailEnd/>
          </a:ln>
        </p:spPr>
      </p:pic>
      <p:pic>
        <p:nvPicPr>
          <p:cNvPr id="3" name="Picture 2"/>
          <p:cNvPicPr>
            <a:picLocks noChangeAspect="1"/>
          </p:cNvPicPr>
          <p:nvPr/>
        </p:nvPicPr>
        <p:blipFill>
          <a:blip r:embed="rId3"/>
          <a:stretch>
            <a:fillRect/>
          </a:stretch>
        </p:blipFill>
        <p:spPr>
          <a:xfrm>
            <a:off x="1555" y="6535803"/>
            <a:ext cx="9388654" cy="499915"/>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en-US" dirty="0"/>
              <a:t>Child/Parent Pipelines</a:t>
            </a:r>
          </a:p>
        </p:txBody>
      </p:sp>
      <p:sp>
        <p:nvSpPr>
          <p:cNvPr id="3" name="Turinio vietos rezervavimo ženklas 2"/>
          <p:cNvSpPr>
            <a:spLocks noGrp="1"/>
          </p:cNvSpPr>
          <p:nvPr>
            <p:ph idx="1"/>
          </p:nvPr>
        </p:nvSpPr>
        <p:spPr/>
        <p:txBody>
          <a:bodyPr/>
          <a:lstStyle/>
          <a:p>
            <a:r>
              <a:rPr lang="en-US" dirty="0"/>
              <a:t>Good for mono</a:t>
            </a:r>
            <a:r>
              <a:rPr lang="lt-LT" dirty="0"/>
              <a:t> </a:t>
            </a:r>
            <a:r>
              <a:rPr lang="en-US" dirty="0"/>
              <a:t>repos and projects with lots of independently defined components.</a:t>
            </a:r>
          </a:p>
        </p:txBody>
      </p:sp>
      <p:pic>
        <p:nvPicPr>
          <p:cNvPr id="16387" name="Picture 3"/>
          <p:cNvPicPr>
            <a:picLocks noChangeAspect="1" noChangeArrowheads="1"/>
          </p:cNvPicPr>
          <p:nvPr/>
        </p:nvPicPr>
        <p:blipFill>
          <a:blip r:embed="rId2" cstate="print"/>
          <a:srcRect/>
          <a:stretch>
            <a:fillRect/>
          </a:stretch>
        </p:blipFill>
        <p:spPr bwMode="auto">
          <a:xfrm>
            <a:off x="1331640" y="3140968"/>
            <a:ext cx="5922278" cy="3176389"/>
          </a:xfrm>
          <a:prstGeom prst="rect">
            <a:avLst/>
          </a:prstGeom>
          <a:noFill/>
          <a:ln w="9525">
            <a:noFill/>
            <a:miter lim="800000"/>
            <a:headEnd/>
            <a:tailEnd/>
          </a:ln>
        </p:spPr>
      </p:pic>
      <p:pic>
        <p:nvPicPr>
          <p:cNvPr id="4" name="Picture 3"/>
          <p:cNvPicPr>
            <a:picLocks noChangeAspect="1"/>
          </p:cNvPicPr>
          <p:nvPr/>
        </p:nvPicPr>
        <p:blipFill>
          <a:blip r:embed="rId3"/>
          <a:stretch>
            <a:fillRect/>
          </a:stretch>
        </p:blipFill>
        <p:spPr>
          <a:xfrm>
            <a:off x="-8023" y="6358085"/>
            <a:ext cx="9388654" cy="499915"/>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dirty="0" err="1"/>
              <a:t>GitLab</a:t>
            </a:r>
            <a:r>
              <a:rPr lang="lt-LT" dirty="0"/>
              <a:t> </a:t>
            </a:r>
            <a:r>
              <a:rPr lang="lt-LT" dirty="0" err="1"/>
              <a:t>Pipeline</a:t>
            </a:r>
            <a:endParaRPr lang="en-US" dirty="0"/>
          </a:p>
        </p:txBody>
      </p:sp>
      <p:pic>
        <p:nvPicPr>
          <p:cNvPr id="2050" name="Picture 2" descr="Pipeline graph"/>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5576" y="1620232"/>
            <a:ext cx="8213751" cy="316835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4"/>
          <a:stretch>
            <a:fillRect/>
          </a:stretch>
        </p:blipFill>
        <p:spPr>
          <a:xfrm>
            <a:off x="6262591" y="5011738"/>
            <a:ext cx="1909809" cy="1441598"/>
          </a:xfrm>
          <a:prstGeom prst="rect">
            <a:avLst/>
          </a:prstGeom>
        </p:spPr>
      </p:pic>
    </p:spTree>
    <p:extLst>
      <p:ext uri="{BB962C8B-B14F-4D97-AF65-F5344CB8AC3E}">
        <p14:creationId xmlns:p14="http://schemas.microsoft.com/office/powerpoint/2010/main" val="218116144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GitLab</a:t>
            </a:r>
            <a:endParaRPr lang="lt-LT" dirty="0"/>
          </a:p>
        </p:txBody>
      </p:sp>
      <p:sp>
        <p:nvSpPr>
          <p:cNvPr id="3" name="Content Placeholder 2"/>
          <p:cNvSpPr>
            <a:spLocks noGrp="1"/>
          </p:cNvSpPr>
          <p:nvPr>
            <p:ph idx="1"/>
          </p:nvPr>
        </p:nvSpPr>
        <p:spPr/>
        <p:txBody>
          <a:bodyPr/>
          <a:lstStyle/>
          <a:p>
            <a:pPr marL="0" indent="0">
              <a:buNone/>
            </a:pPr>
            <a:r>
              <a:rPr lang="lt-LT" dirty="0">
                <a:hlinkClick r:id="rId2"/>
              </a:rPr>
              <a:t>https://studgit.vilniustech.lt/users/sign_in</a:t>
            </a:r>
            <a:endParaRPr lang="lt-LT" dirty="0"/>
          </a:p>
          <a:p>
            <a:pPr marL="0" indent="0">
              <a:buNone/>
            </a:pPr>
            <a:endParaRPr lang="lt-LT" dirty="0"/>
          </a:p>
          <a:p>
            <a:pPr marL="0" indent="0">
              <a:buNone/>
            </a:pPr>
            <a:r>
              <a:rPr lang="en-US" sz="2400" dirty="0" err="1"/>
              <a:t>GitLabCI</a:t>
            </a:r>
            <a:r>
              <a:rPr lang="en-US" sz="2400" dirty="0"/>
              <a:t>/CD is a tool for software development using the continuous methodologies: </a:t>
            </a:r>
          </a:p>
          <a:p>
            <a:pPr lvl="1"/>
            <a:r>
              <a:rPr lang="lt-LT" sz="2400" dirty="0" err="1"/>
              <a:t>Continuous</a:t>
            </a:r>
            <a:r>
              <a:rPr lang="lt-LT" sz="2400" dirty="0"/>
              <a:t> </a:t>
            </a:r>
            <a:r>
              <a:rPr lang="lt-LT" sz="2400" dirty="0" err="1"/>
              <a:t>Integration</a:t>
            </a:r>
            <a:r>
              <a:rPr lang="lt-LT" sz="2400" dirty="0"/>
              <a:t> (CI)</a:t>
            </a:r>
          </a:p>
          <a:p>
            <a:pPr lvl="1"/>
            <a:r>
              <a:rPr lang="lt-LT" sz="2400" dirty="0" err="1"/>
              <a:t>Continuous</a:t>
            </a:r>
            <a:r>
              <a:rPr lang="lt-LT" sz="2400" dirty="0"/>
              <a:t> </a:t>
            </a:r>
            <a:r>
              <a:rPr lang="lt-LT" sz="2400" dirty="0" err="1"/>
              <a:t>Delivery</a:t>
            </a:r>
            <a:r>
              <a:rPr lang="lt-LT" sz="2400" dirty="0"/>
              <a:t> (CD)</a:t>
            </a:r>
          </a:p>
          <a:p>
            <a:pPr lvl="1"/>
            <a:r>
              <a:rPr lang="lt-LT" sz="2400" dirty="0" err="1"/>
              <a:t>Continuous</a:t>
            </a:r>
            <a:r>
              <a:rPr lang="lt-LT" sz="2400" dirty="0"/>
              <a:t> </a:t>
            </a:r>
            <a:r>
              <a:rPr lang="lt-LT" sz="2400" dirty="0" err="1"/>
              <a:t>Deployment</a:t>
            </a:r>
            <a:r>
              <a:rPr lang="lt-LT" sz="2400" dirty="0"/>
              <a:t> (CD) </a:t>
            </a:r>
          </a:p>
          <a:p>
            <a:endParaRPr lang="lt-LT" dirty="0"/>
          </a:p>
        </p:txBody>
      </p:sp>
    </p:spTree>
    <p:extLst>
      <p:ext uri="{BB962C8B-B14F-4D97-AF65-F5344CB8AC3E}">
        <p14:creationId xmlns:p14="http://schemas.microsoft.com/office/powerpoint/2010/main" val="348636779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ntraštė 1"/>
          <p:cNvSpPr>
            <a:spLocks noGrp="1"/>
          </p:cNvSpPr>
          <p:nvPr>
            <p:ph type="title"/>
          </p:nvPr>
        </p:nvSpPr>
        <p:spPr/>
        <p:txBody>
          <a:bodyPr/>
          <a:lstStyle/>
          <a:p>
            <a:r>
              <a:rPr lang="lt-LT" dirty="0" err="1"/>
              <a:t>GitLab</a:t>
            </a:r>
            <a:r>
              <a:rPr lang="lt-LT" dirty="0"/>
              <a:t> </a:t>
            </a:r>
            <a:r>
              <a:rPr lang="lt-LT" dirty="0" err="1"/>
              <a:t>Pipeline</a:t>
            </a:r>
            <a:endParaRPr lang="en-US" dirty="0"/>
          </a:p>
        </p:txBody>
      </p:sp>
      <p:sp>
        <p:nvSpPr>
          <p:cNvPr id="3" name="Turinio vietos rezervavimo ženklas 2"/>
          <p:cNvSpPr>
            <a:spLocks noGrp="1"/>
          </p:cNvSpPr>
          <p:nvPr>
            <p:ph idx="1"/>
          </p:nvPr>
        </p:nvSpPr>
        <p:spPr>
          <a:xfrm>
            <a:off x="323528" y="6165304"/>
            <a:ext cx="8229600" cy="536923"/>
          </a:xfrm>
        </p:spPr>
        <p:txBody>
          <a:bodyPr>
            <a:normAutofit/>
          </a:bodyPr>
          <a:lstStyle/>
          <a:p>
            <a:pPr>
              <a:buNone/>
            </a:pPr>
            <a:r>
              <a:rPr lang="en-US" sz="1600" dirty="0"/>
              <a:t>https://docs.gitlab.com/ee/ci/quick_start/</a:t>
            </a:r>
          </a:p>
        </p:txBody>
      </p:sp>
      <p:pic>
        <p:nvPicPr>
          <p:cNvPr id="1028" name="Picture 4" descr="https://docs.gitlab.com/ee/ci/introduction/img/gitlab_workflow_example_11_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1628800"/>
            <a:ext cx="7378869" cy="40878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3028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866D1-FDEE-46CD-9249-5B575389415F}"/>
              </a:ext>
            </a:extLst>
          </p:cNvPr>
          <p:cNvSpPr>
            <a:spLocks noGrp="1"/>
          </p:cNvSpPr>
          <p:nvPr>
            <p:ph type="title"/>
          </p:nvPr>
        </p:nvSpPr>
        <p:spPr/>
        <p:txBody>
          <a:bodyPr/>
          <a:lstStyle/>
          <a:p>
            <a:r>
              <a:rPr lang="en-US" sz="4400" b="1" i="0" u="none" strike="noStrike" baseline="0" dirty="0" err="1">
                <a:latin typeface="Arial" panose="020B0604020202020204" pitchFamily="34" charset="0"/>
              </a:rPr>
              <a:t>MLDevOps</a:t>
            </a:r>
            <a:endParaRPr lang="lt-LT" dirty="0"/>
          </a:p>
        </p:txBody>
      </p:sp>
      <p:sp>
        <p:nvSpPr>
          <p:cNvPr id="3" name="Content Placeholder 2">
            <a:extLst>
              <a:ext uri="{FF2B5EF4-FFF2-40B4-BE49-F238E27FC236}">
                <a16:creationId xmlns:a16="http://schemas.microsoft.com/office/drawing/2014/main" id="{AFF482C2-956C-4455-A292-64022E4B89C8}"/>
              </a:ext>
            </a:extLst>
          </p:cNvPr>
          <p:cNvSpPr>
            <a:spLocks noGrp="1"/>
          </p:cNvSpPr>
          <p:nvPr>
            <p:ph idx="1"/>
          </p:nvPr>
        </p:nvSpPr>
        <p:spPr/>
        <p:txBody>
          <a:bodyPr/>
          <a:lstStyle/>
          <a:p>
            <a:endParaRPr lang="lt-LT"/>
          </a:p>
        </p:txBody>
      </p:sp>
      <p:sp>
        <p:nvSpPr>
          <p:cNvPr id="4" name="AutoShape 2">
            <a:extLst>
              <a:ext uri="{FF2B5EF4-FFF2-40B4-BE49-F238E27FC236}">
                <a16:creationId xmlns:a16="http://schemas.microsoft.com/office/drawing/2014/main" id="{B861B2B5-1133-48CB-BFD8-4E3BEFAEC0FE}"/>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lt-LT"/>
          </a:p>
        </p:txBody>
      </p:sp>
      <p:pic>
        <p:nvPicPr>
          <p:cNvPr id="5" name="Picture 4">
            <a:extLst>
              <a:ext uri="{FF2B5EF4-FFF2-40B4-BE49-F238E27FC236}">
                <a16:creationId xmlns:a16="http://schemas.microsoft.com/office/drawing/2014/main" id="{0F5A96DE-7AD6-4ED0-A1DD-641165A17405}"/>
              </a:ext>
            </a:extLst>
          </p:cNvPr>
          <p:cNvPicPr>
            <a:picLocks noChangeAspect="1"/>
          </p:cNvPicPr>
          <p:nvPr/>
        </p:nvPicPr>
        <p:blipFill>
          <a:blip r:embed="rId2"/>
          <a:stretch>
            <a:fillRect/>
          </a:stretch>
        </p:blipFill>
        <p:spPr>
          <a:xfrm>
            <a:off x="20635" y="1595156"/>
            <a:ext cx="9144000" cy="5143500"/>
          </a:xfrm>
          <a:prstGeom prst="rect">
            <a:avLst/>
          </a:prstGeom>
        </p:spPr>
      </p:pic>
    </p:spTree>
    <p:extLst>
      <p:ext uri="{BB962C8B-B14F-4D97-AF65-F5344CB8AC3E}">
        <p14:creationId xmlns:p14="http://schemas.microsoft.com/office/powerpoint/2010/main" val="4957626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Github</a:t>
            </a:r>
            <a:r>
              <a:rPr lang="lt-LT" dirty="0"/>
              <a:t> </a:t>
            </a:r>
            <a:r>
              <a:rPr lang="lt-LT" dirty="0" err="1"/>
              <a:t>Action</a:t>
            </a:r>
            <a:endParaRPr lang="lt-LT" dirty="0"/>
          </a:p>
        </p:txBody>
      </p:sp>
      <p:sp>
        <p:nvSpPr>
          <p:cNvPr id="3" name="Content Placeholder 2"/>
          <p:cNvSpPr>
            <a:spLocks noGrp="1"/>
          </p:cNvSpPr>
          <p:nvPr>
            <p:ph idx="1"/>
          </p:nvPr>
        </p:nvSpPr>
        <p:spPr>
          <a:xfrm>
            <a:off x="457200" y="6465093"/>
            <a:ext cx="8229600" cy="392907"/>
          </a:xfrm>
        </p:spPr>
        <p:txBody>
          <a:bodyPr>
            <a:normAutofit fontScale="47500" lnSpcReduction="20000"/>
          </a:bodyPr>
          <a:lstStyle/>
          <a:p>
            <a:pPr marL="0" indent="0">
              <a:buNone/>
            </a:pPr>
            <a:r>
              <a:rPr lang="lt-LT" dirty="0"/>
              <a:t>https://docs.github.com/en/actions/learn-github-actions/understanding-github-actions</a:t>
            </a:r>
          </a:p>
        </p:txBody>
      </p:sp>
      <p:pic>
        <p:nvPicPr>
          <p:cNvPr id="4" name="Picture 3"/>
          <p:cNvPicPr>
            <a:picLocks noChangeAspect="1"/>
          </p:cNvPicPr>
          <p:nvPr/>
        </p:nvPicPr>
        <p:blipFill>
          <a:blip r:embed="rId2"/>
          <a:stretch>
            <a:fillRect/>
          </a:stretch>
        </p:blipFill>
        <p:spPr>
          <a:xfrm>
            <a:off x="1619672" y="1556792"/>
            <a:ext cx="5613641" cy="3821286"/>
          </a:xfrm>
          <a:prstGeom prst="rect">
            <a:avLst/>
          </a:prstGeom>
        </p:spPr>
      </p:pic>
    </p:spTree>
    <p:extLst>
      <p:ext uri="{BB962C8B-B14F-4D97-AF65-F5344CB8AC3E}">
        <p14:creationId xmlns:p14="http://schemas.microsoft.com/office/powerpoint/2010/main" val="1325980972"/>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DevOps</a:t>
            </a:r>
            <a:r>
              <a:rPr lang="lt-LT" dirty="0"/>
              <a:t> </a:t>
            </a:r>
            <a:r>
              <a:rPr lang="lt-LT" dirty="0" err="1"/>
              <a:t>Statistics</a:t>
            </a:r>
            <a:endParaRPr lang="lt-LT" dirty="0"/>
          </a:p>
        </p:txBody>
      </p:sp>
      <p:sp>
        <p:nvSpPr>
          <p:cNvPr id="5" name="Rectangle 4"/>
          <p:cNvSpPr/>
          <p:nvPr/>
        </p:nvSpPr>
        <p:spPr>
          <a:xfrm>
            <a:off x="444256" y="6472501"/>
            <a:ext cx="2683748" cy="369332"/>
          </a:xfrm>
          <a:prstGeom prst="rect">
            <a:avLst/>
          </a:prstGeom>
        </p:spPr>
        <p:txBody>
          <a:bodyPr wrap="none">
            <a:spAutoFit/>
          </a:bodyPr>
          <a:lstStyle/>
          <a:p>
            <a:r>
              <a:rPr lang="lt-LT" i="1" dirty="0" err="1"/>
              <a:t>The</a:t>
            </a:r>
            <a:r>
              <a:rPr lang="lt-LT" i="1" dirty="0"/>
              <a:t> </a:t>
            </a:r>
            <a:r>
              <a:rPr lang="lt-LT" i="1" dirty="0" err="1"/>
              <a:t>Phoenix</a:t>
            </a:r>
            <a:r>
              <a:rPr lang="lt-LT" i="1" dirty="0"/>
              <a:t> Project [</a:t>
            </a:r>
            <a:r>
              <a:rPr lang="lt-LT" i="1" dirty="0" err="1"/>
              <a:t>Book</a:t>
            </a:r>
            <a:r>
              <a:rPr lang="lt-LT" i="1" dirty="0"/>
              <a:t>]</a:t>
            </a:r>
            <a:endParaRPr lang="lt-LT" dirty="0"/>
          </a:p>
        </p:txBody>
      </p:sp>
      <p:pic>
        <p:nvPicPr>
          <p:cNvPr id="3" name="Picture 2" descr="Why Do DevOps? - The Phoenix Project [Boo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628800"/>
            <a:ext cx="8251880" cy="3432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3078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lt-LT" dirty="0" err="1"/>
              <a:t>Most</a:t>
            </a:r>
            <a:r>
              <a:rPr lang="lt-LT" dirty="0"/>
              <a:t> </a:t>
            </a:r>
            <a:r>
              <a:rPr lang="lt-LT" dirty="0" err="1"/>
              <a:t>Practiced</a:t>
            </a:r>
            <a:r>
              <a:rPr lang="lt-LT" dirty="0"/>
              <a:t> </a:t>
            </a:r>
            <a:r>
              <a:rPr lang="lt-LT" dirty="0" err="1"/>
              <a:t>Development</a:t>
            </a:r>
            <a:r>
              <a:rPr lang="lt-LT" dirty="0"/>
              <a:t> </a:t>
            </a:r>
            <a:r>
              <a:rPr lang="lt-LT" dirty="0" err="1"/>
              <a:t>Methodologies</a:t>
            </a:r>
            <a:br>
              <a:rPr lang="lt-LT" dirty="0"/>
            </a:br>
            <a:endParaRPr lang="lt-LT" dirty="0"/>
          </a:p>
        </p:txBody>
      </p:sp>
      <p:pic>
        <p:nvPicPr>
          <p:cNvPr id="4" name="Picture 3"/>
          <p:cNvPicPr>
            <a:picLocks noChangeAspect="1"/>
          </p:cNvPicPr>
          <p:nvPr/>
        </p:nvPicPr>
        <p:blipFill>
          <a:blip r:embed="rId2"/>
          <a:stretch>
            <a:fillRect/>
          </a:stretch>
        </p:blipFill>
        <p:spPr>
          <a:xfrm>
            <a:off x="1043608" y="1556792"/>
            <a:ext cx="7272808" cy="4482373"/>
          </a:xfrm>
          <a:prstGeom prst="rect">
            <a:avLst/>
          </a:prstGeom>
        </p:spPr>
      </p:pic>
      <p:sp>
        <p:nvSpPr>
          <p:cNvPr id="6" name="Rectangle 5"/>
          <p:cNvSpPr/>
          <p:nvPr/>
        </p:nvSpPr>
        <p:spPr>
          <a:xfrm>
            <a:off x="323528" y="6348394"/>
            <a:ext cx="2355966" cy="369332"/>
          </a:xfrm>
          <a:prstGeom prst="rect">
            <a:avLst/>
          </a:prstGeom>
        </p:spPr>
        <p:txBody>
          <a:bodyPr wrap="none">
            <a:spAutoFit/>
          </a:bodyPr>
          <a:lstStyle/>
          <a:p>
            <a:r>
              <a:rPr lang="lt-LT" dirty="0"/>
              <a:t>https://bit.ly/3ZAWEFp</a:t>
            </a:r>
          </a:p>
        </p:txBody>
      </p:sp>
    </p:spTree>
    <p:extLst>
      <p:ext uri="{BB962C8B-B14F-4D97-AF65-F5344CB8AC3E}">
        <p14:creationId xmlns:p14="http://schemas.microsoft.com/office/powerpoint/2010/main" val="2901422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What</a:t>
            </a:r>
            <a:r>
              <a:rPr lang="lt-LT" dirty="0"/>
              <a:t> </a:t>
            </a:r>
            <a:r>
              <a:rPr lang="lt-LT" dirty="0" err="1"/>
              <a:t>is</a:t>
            </a:r>
            <a:r>
              <a:rPr lang="lt-LT" dirty="0"/>
              <a:t> </a:t>
            </a:r>
            <a:r>
              <a:rPr lang="lt-LT" dirty="0" err="1"/>
              <a:t>DevOps</a:t>
            </a:r>
            <a:r>
              <a:rPr lang="lt-LT" dirty="0"/>
              <a:t> </a:t>
            </a:r>
            <a:r>
              <a:rPr lang="lt-LT" dirty="0" err="1"/>
              <a:t>and</a:t>
            </a:r>
            <a:r>
              <a:rPr lang="lt-LT" dirty="0"/>
              <a:t> </a:t>
            </a:r>
            <a:r>
              <a:rPr lang="lt-LT" dirty="0" err="1"/>
              <a:t>why</a:t>
            </a:r>
            <a:endParaRPr lang="lt-LT" dirty="0"/>
          </a:p>
        </p:txBody>
      </p:sp>
      <p:sp>
        <p:nvSpPr>
          <p:cNvPr id="3" name="Content Placeholder 2"/>
          <p:cNvSpPr>
            <a:spLocks noGrp="1"/>
          </p:cNvSpPr>
          <p:nvPr>
            <p:ph idx="1"/>
          </p:nvPr>
        </p:nvSpPr>
        <p:spPr>
          <a:xfrm>
            <a:off x="457200" y="1600200"/>
            <a:ext cx="8507288" cy="5141168"/>
          </a:xfrm>
        </p:spPr>
        <p:txBody>
          <a:bodyPr>
            <a:normAutofit/>
          </a:bodyPr>
          <a:lstStyle/>
          <a:p>
            <a:r>
              <a:rPr lang="en-US" sz="2600" b="1" dirty="0"/>
              <a:t>DevOps</a:t>
            </a:r>
            <a:r>
              <a:rPr lang="lt-LT" sz="2600" b="1" dirty="0"/>
              <a:t> </a:t>
            </a:r>
            <a:r>
              <a:rPr lang="en-US" sz="2600" dirty="0"/>
              <a:t>is a set of practices that combines</a:t>
            </a:r>
            <a:r>
              <a:rPr lang="lt-LT" sz="2600" dirty="0"/>
              <a:t> </a:t>
            </a:r>
            <a:r>
              <a:rPr lang="en-US" sz="2600" dirty="0"/>
              <a:t>software development(Dev) and</a:t>
            </a:r>
            <a:r>
              <a:rPr lang="lt-LT" sz="2600" dirty="0"/>
              <a:t> </a:t>
            </a:r>
            <a:r>
              <a:rPr lang="en-US" sz="2600" dirty="0"/>
              <a:t>IT operations(Ops). </a:t>
            </a:r>
            <a:endParaRPr lang="lt-LT" sz="2600" dirty="0"/>
          </a:p>
          <a:p>
            <a:pPr lvl="1"/>
            <a:r>
              <a:rPr lang="en-US" sz="2200" dirty="0"/>
              <a:t>It aims to shorten the</a:t>
            </a:r>
            <a:r>
              <a:rPr lang="lt-LT" sz="2200" dirty="0"/>
              <a:t> </a:t>
            </a:r>
            <a:r>
              <a:rPr lang="en-US" sz="2200" dirty="0"/>
              <a:t>systems development life cycle</a:t>
            </a:r>
            <a:r>
              <a:rPr lang="lt-LT" sz="2200" dirty="0"/>
              <a:t> </a:t>
            </a:r>
            <a:r>
              <a:rPr lang="en-US" sz="2200" dirty="0"/>
              <a:t>and provide</a:t>
            </a:r>
            <a:r>
              <a:rPr lang="lt-LT" sz="2200" dirty="0"/>
              <a:t> </a:t>
            </a:r>
            <a:r>
              <a:rPr lang="en-US" sz="2200" dirty="0"/>
              <a:t>continuous delivery</a:t>
            </a:r>
            <a:r>
              <a:rPr lang="lt-LT" sz="2200" dirty="0"/>
              <a:t> </a:t>
            </a:r>
            <a:r>
              <a:rPr lang="en-US" sz="2200" dirty="0"/>
              <a:t>with </a:t>
            </a:r>
            <a:r>
              <a:rPr lang="en-US" sz="2200" b="1" dirty="0"/>
              <a:t>high</a:t>
            </a:r>
            <a:r>
              <a:rPr lang="lt-LT" sz="2200" b="1" dirty="0"/>
              <a:t> </a:t>
            </a:r>
            <a:r>
              <a:rPr lang="en-US" sz="2200" b="1" dirty="0"/>
              <a:t>software quality.</a:t>
            </a:r>
            <a:endParaRPr lang="lt-LT" sz="2200" b="1" dirty="0"/>
          </a:p>
        </p:txBody>
      </p:sp>
      <p:pic>
        <p:nvPicPr>
          <p:cNvPr id="4" name="Picture 3"/>
          <p:cNvPicPr>
            <a:picLocks noChangeAspect="1"/>
          </p:cNvPicPr>
          <p:nvPr/>
        </p:nvPicPr>
        <p:blipFill>
          <a:blip r:embed="rId2"/>
          <a:stretch>
            <a:fillRect/>
          </a:stretch>
        </p:blipFill>
        <p:spPr>
          <a:xfrm>
            <a:off x="1043608" y="3339882"/>
            <a:ext cx="7200800" cy="3600400"/>
          </a:xfrm>
          <a:prstGeom prst="rect">
            <a:avLst/>
          </a:prstGeom>
        </p:spPr>
      </p:pic>
    </p:spTree>
    <p:extLst>
      <p:ext uri="{BB962C8B-B14F-4D97-AF65-F5344CB8AC3E}">
        <p14:creationId xmlns:p14="http://schemas.microsoft.com/office/powerpoint/2010/main" val="36752680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lt-LT" dirty="0" err="1"/>
              <a:t>DevOps</a:t>
            </a:r>
            <a:r>
              <a:rPr lang="lt-LT" dirty="0"/>
              <a:t> </a:t>
            </a:r>
            <a:r>
              <a:rPr lang="lt-LT" dirty="0" err="1"/>
              <a:t>cycle</a:t>
            </a:r>
            <a:endParaRPr lang="lt-LT" dirty="0"/>
          </a:p>
        </p:txBody>
      </p:sp>
      <p:sp>
        <p:nvSpPr>
          <p:cNvPr id="3" name="Content Placeholder 2"/>
          <p:cNvSpPr>
            <a:spLocks noGrp="1"/>
          </p:cNvSpPr>
          <p:nvPr>
            <p:ph idx="1"/>
          </p:nvPr>
        </p:nvSpPr>
        <p:spPr/>
        <p:txBody>
          <a:bodyPr/>
          <a:lstStyle/>
          <a:p>
            <a:endParaRPr lang="lt-LT"/>
          </a:p>
        </p:txBody>
      </p:sp>
      <p:pic>
        <p:nvPicPr>
          <p:cNvPr id="4" name="Picture 3"/>
          <p:cNvPicPr>
            <a:picLocks noChangeAspect="1"/>
          </p:cNvPicPr>
          <p:nvPr/>
        </p:nvPicPr>
        <p:blipFill>
          <a:blip r:embed="rId2"/>
          <a:stretch>
            <a:fillRect/>
          </a:stretch>
        </p:blipFill>
        <p:spPr>
          <a:xfrm>
            <a:off x="38367" y="1340768"/>
            <a:ext cx="9105633" cy="4556521"/>
          </a:xfrm>
          <a:prstGeom prst="rect">
            <a:avLst/>
          </a:prstGeom>
        </p:spPr>
      </p:pic>
    </p:spTree>
    <p:extLst>
      <p:ext uri="{BB962C8B-B14F-4D97-AF65-F5344CB8AC3E}">
        <p14:creationId xmlns:p14="http://schemas.microsoft.com/office/powerpoint/2010/main" val="3385419875"/>
      </p:ext>
    </p:extLst>
  </p:cSld>
  <p:clrMapOvr>
    <a:masterClrMapping/>
  </p:clrMapOvr>
</p:sld>
</file>

<file path=ppt/theme/theme1.xml><?xml version="1.0" encoding="utf-8"?>
<a:theme xmlns:a="http://schemas.openxmlformats.org/drawingml/2006/main" name="Office t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1002</TotalTime>
  <Words>2729</Words>
  <Application>Microsoft Office PowerPoint</Application>
  <PresentationFormat>On-screen Show (4:3)</PresentationFormat>
  <Paragraphs>362</Paragraphs>
  <Slides>61</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61</vt:i4>
      </vt:variant>
    </vt:vector>
  </HeadingPairs>
  <TitlesOfParts>
    <vt:vector size="64" baseType="lpstr">
      <vt:lpstr>Arial</vt:lpstr>
      <vt:lpstr>Calibri</vt:lpstr>
      <vt:lpstr>Office tema</vt:lpstr>
      <vt:lpstr>Tęstinis integravimas ir testavimas</vt:lpstr>
      <vt:lpstr>The difference between agile, CI/CD, and DevOps </vt:lpstr>
      <vt:lpstr>DevOps History </vt:lpstr>
      <vt:lpstr>Nowadays</vt:lpstr>
      <vt:lpstr>From Ops to DevOps to MLDevOps</vt:lpstr>
      <vt:lpstr>MLDevOps</vt:lpstr>
      <vt:lpstr>Most Practiced Development Methodologies </vt:lpstr>
      <vt:lpstr>What is DevOps and why</vt:lpstr>
      <vt:lpstr>DevOps cycle</vt:lpstr>
      <vt:lpstr>DevOps</vt:lpstr>
      <vt:lpstr>DevOps</vt:lpstr>
      <vt:lpstr>DevOps</vt:lpstr>
      <vt:lpstr>DevOps</vt:lpstr>
      <vt:lpstr>PowerPoint Presentation</vt:lpstr>
      <vt:lpstr>DevOps values -&gt;CAMS </vt:lpstr>
      <vt:lpstr>CI/CD Advantages for development </vt:lpstr>
      <vt:lpstr>CI/CD Advantages for operation </vt:lpstr>
      <vt:lpstr>PowerPoint Presentation</vt:lpstr>
      <vt:lpstr>Continues testing</vt:lpstr>
      <vt:lpstr>Agile Continuous Testing</vt:lpstr>
      <vt:lpstr>Agile Continuous Testing</vt:lpstr>
      <vt:lpstr>Agile Continuous Testing</vt:lpstr>
      <vt:lpstr>Agile Continuous Testing</vt:lpstr>
      <vt:lpstr>Agile Continuous Testing</vt:lpstr>
      <vt:lpstr>MLOps Testing</vt:lpstr>
      <vt:lpstr>Testing types I</vt:lpstr>
      <vt:lpstr>Testing types II</vt:lpstr>
      <vt:lpstr>Testing types III</vt:lpstr>
      <vt:lpstr>Continuous Integration vs Continuous Deployment vs Continuous Delivery</vt:lpstr>
      <vt:lpstr>How developers worked before CI</vt:lpstr>
      <vt:lpstr>Definition of CI</vt:lpstr>
      <vt:lpstr>Continuous Integration (MartinFowler)</vt:lpstr>
      <vt:lpstr>Definitions of CI</vt:lpstr>
      <vt:lpstr>Continuous Integration</vt:lpstr>
      <vt:lpstr>Continuous Integration</vt:lpstr>
      <vt:lpstr>CI principles</vt:lpstr>
      <vt:lpstr>Continuous Integration and Continuous Delivery </vt:lpstr>
      <vt:lpstr>Continuous Delivery </vt:lpstr>
      <vt:lpstr>Continuous Integration and Continuous Deployment </vt:lpstr>
      <vt:lpstr>Sequence diagram to show the working of a typical pipeline</vt:lpstr>
      <vt:lpstr>PowerPoint Presentation</vt:lpstr>
      <vt:lpstr>DEVOPS metrics I</vt:lpstr>
      <vt:lpstr>DEVOPS metrics II</vt:lpstr>
      <vt:lpstr>DORA model</vt:lpstr>
      <vt:lpstr>Pipeline definition</vt:lpstr>
      <vt:lpstr>Build pipeline</vt:lpstr>
      <vt:lpstr>PowerPoint Presentation</vt:lpstr>
      <vt:lpstr>CI patterns I</vt:lpstr>
      <vt:lpstr>CI patterns II</vt:lpstr>
      <vt:lpstr>Pipeline Architecture</vt:lpstr>
      <vt:lpstr>Pipeline Architecture</vt:lpstr>
      <vt:lpstr>Basic Pipelines</vt:lpstr>
      <vt:lpstr>Basic Pipelines</vt:lpstr>
      <vt:lpstr>Directed Acyclic Graph Pipelines</vt:lpstr>
      <vt:lpstr>Directed Acyclic Graph Pipelines</vt:lpstr>
      <vt:lpstr>Child/Parent Pipelines</vt:lpstr>
      <vt:lpstr>GitLab Pipeline</vt:lpstr>
      <vt:lpstr>GitLab</vt:lpstr>
      <vt:lpstr>GitLab Pipeline</vt:lpstr>
      <vt:lpstr>Github Action</vt:lpstr>
      <vt:lpstr>DevOps Statistics</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Tęstinis integravimas</dc:title>
  <dc:creator>admin</dc:creator>
  <cp:lastModifiedBy>Asta Slotkienė</cp:lastModifiedBy>
  <cp:revision>83</cp:revision>
  <dcterms:created xsi:type="dcterms:W3CDTF">2021-04-13T05:38:34Z</dcterms:created>
  <dcterms:modified xsi:type="dcterms:W3CDTF">2024-04-08T06:53:16Z</dcterms:modified>
</cp:coreProperties>
</file>

<file path=docProps/thumbnail.jpeg>
</file>